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4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32"/>
  </p:notesMasterIdLst>
  <p:sldIdLst>
    <p:sldId id="683" r:id="rId5"/>
    <p:sldId id="607" r:id="rId6"/>
    <p:sldId id="655" r:id="rId7"/>
    <p:sldId id="620" r:id="rId8"/>
    <p:sldId id="373" r:id="rId9"/>
    <p:sldId id="674" r:id="rId10"/>
    <p:sldId id="670" r:id="rId11"/>
    <p:sldId id="698" r:id="rId12"/>
    <p:sldId id="408" r:id="rId13"/>
    <p:sldId id="697" r:id="rId14"/>
    <p:sldId id="415" r:id="rId15"/>
    <p:sldId id="654" r:id="rId16"/>
    <p:sldId id="657" r:id="rId17"/>
    <p:sldId id="659" r:id="rId18"/>
    <p:sldId id="677" r:id="rId19"/>
    <p:sldId id="679" r:id="rId20"/>
    <p:sldId id="699" r:id="rId21"/>
    <p:sldId id="664" r:id="rId22"/>
    <p:sldId id="666" r:id="rId23"/>
    <p:sldId id="667" r:id="rId24"/>
    <p:sldId id="680" r:id="rId25"/>
    <p:sldId id="668" r:id="rId26"/>
    <p:sldId id="669" r:id="rId27"/>
    <p:sldId id="671" r:id="rId28"/>
    <p:sldId id="672" r:id="rId29"/>
    <p:sldId id="448" r:id="rId30"/>
    <p:sldId id="449" r:id="rId31"/>
  </p:sldIdLst>
  <p:sldSz cx="12192000" cy="6858000"/>
  <p:notesSz cx="7104063" cy="10234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ção Padrão" id="{84D2140A-9745-4551-B4DE-D54D79719812}">
          <p14:sldIdLst>
            <p14:sldId id="683"/>
            <p14:sldId id="607"/>
            <p14:sldId id="655"/>
            <p14:sldId id="620"/>
            <p14:sldId id="373"/>
            <p14:sldId id="674"/>
            <p14:sldId id="670"/>
            <p14:sldId id="698"/>
            <p14:sldId id="408"/>
            <p14:sldId id="697"/>
            <p14:sldId id="415"/>
            <p14:sldId id="654"/>
            <p14:sldId id="657"/>
            <p14:sldId id="659"/>
            <p14:sldId id="677"/>
            <p14:sldId id="679"/>
            <p14:sldId id="699"/>
            <p14:sldId id="664"/>
            <p14:sldId id="666"/>
            <p14:sldId id="667"/>
            <p14:sldId id="680"/>
            <p14:sldId id="668"/>
            <p14:sldId id="669"/>
            <p14:sldId id="671"/>
            <p14:sldId id="672"/>
            <p14:sldId id="448"/>
            <p14:sldId id="44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ED00715-D1F5-2192-98B5-E23385F54025}" name="Pedro Correa Goya" initials="PC" userId="S::pedro.goya@scalzilliaj.com.br::4b2aa08a-e0fd-4e68-95bd-d6ebedca85c8" providerId="AD"/>
  <p188:author id="{9932A35C-C2AB-B3B9-DE88-7E4B28B144E3}" name="Nicole Sampaio dos Santos" initials="Nd" userId="S::nicole.santos@assistconsultoria.com.br::b7bffc9c-c6da-40e5-b4d5-34bca75b4f38" providerId="AD"/>
  <p188:author id="{93FFAD78-E49A-DCB0-BEC7-07871861FF98}" name="Cyro Sartori" initials="CS" userId="S::cyro@scalzilliaj.com.br::c2f820c4-94d8-4720-a5ad-329f2173d823" providerId="AD"/>
  <p188:author id="{C6177C8C-68EA-E373-BF82-057CAB24F9FB}" name="Pedro Correa Goya" initials="PC" userId="S::pedro.goya@scalzilli.com.br::4b2aa08a-e0fd-4e68-95bd-d6ebedca85c8" providerId="AD"/>
  <p188:author id="{3E94D7A1-9A45-66E8-7426-AD028466C1CF}" name="VICENTE MAURICIO DUARTE DA SILVA" initials="VM" userId="S::vicente@scalzilliaj.com.br::636c3e7c-2044-4b2b-9ded-32b78f3f42ea" providerId="AD"/>
  <p188:author id="{FBC390A6-EFBE-DDB9-E05A-D3749E677556}" name="Henrique" initials="H" userId="S::henrique@scalzilliaj.com.br::ece28d09-f272-426b-91a4-205075747f27" providerId="AD"/>
  <p188:author id="{9C25E6A8-275D-B72D-C1B1-898F4387660D}" name="Marina Gothe" initials="MG" userId="S::marina@scalzilliaj.com.br::2089e6e5-d839-4778-a9c2-236dcedc1772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aniela De Andrade Fabro" initials="DDAF" lastIdx="1" clrIdx="0">
    <p:extLst>
      <p:ext uri="{19B8F6BF-5375-455C-9EA6-DF929625EA0E}">
        <p15:presenceInfo xmlns:p15="http://schemas.microsoft.com/office/powerpoint/2012/main" userId="Daniela De Andrade Fabr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8B8A"/>
    <a:srgbClr val="ED7D31"/>
    <a:srgbClr val="474747"/>
    <a:srgbClr val="595959"/>
    <a:srgbClr val="5A5656"/>
    <a:srgbClr val="666262"/>
    <a:srgbClr val="F47A44"/>
    <a:srgbClr val="F8CBAD"/>
    <a:srgbClr val="F8A073"/>
    <a:srgbClr val="4D4D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06C2147-1472-4E86-AF8D-067600AC6E0D}" v="6" dt="2026-04-13T15:09:33.394"/>
    <p1510:client id="{A704ED4D-4069-439B-BA76-9D1023BFE405}" v="7" dt="2026-04-13T15:36:45.53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803" autoAdjust="0"/>
  </p:normalViewPr>
  <p:slideViewPr>
    <p:cSldViewPr snapToGrid="0">
      <p:cViewPr varScale="1">
        <p:scale>
          <a:sx n="101" d="100"/>
          <a:sy n="101" d="100"/>
        </p:scale>
        <p:origin x="72" y="5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8/10/relationships/authors" Target="authors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commentAuthors" Target="commentAuthor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assistconsultoriafinanceira.sharepoint.com/sites/Dados/Documentos%20Compartilhados/Presta&#231;&#227;o%20de%20Servi&#231;os%20para%20AJs/1.%20Scalzilli/Recupera&#231;&#227;o%20Judicial/Frigofar/RMA/2025/Base%20modelo%20novo%20-%20Frigofar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QGCs/QGC%20Frigofar%20(1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%20-%20Frigofar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%20-%20Frigofar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%20-%20Frigofar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%20-%20Frigofar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%20-%20Frigofar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%20-%20Frigofar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joaocarlosefernandoscalzill.sharepoint.com/sites/Juridico/Documentos%20Compartilhados/Juridico/Contencioso%20e%20RJs/AJ/01.%20RJ/Frigofar/08.%20RMAs/Base%20de%20an&#225;lise%20-%20Frigofar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BE5D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F4A-4057-890D-D2C2702516C1}"/>
              </c:ext>
            </c:extLst>
          </c:dPt>
          <c:dPt>
            <c:idx val="1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F4A-4057-890D-D2C2702516C1}"/>
              </c:ext>
            </c:extLst>
          </c:dPt>
          <c:dPt>
            <c:idx val="2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F4A-4057-890D-D2C2702516C1}"/>
              </c:ext>
            </c:extLst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F4A-4057-890D-D2C2702516C1}"/>
              </c:ext>
            </c:extLst>
          </c:dPt>
          <c:dLbls>
            <c:dLbl>
              <c:idx val="0"/>
              <c:layout>
                <c:manualLayout>
                  <c:x val="3.8849761548117111E-2"/>
                  <c:y val="8.4191266647662799E-2"/>
                </c:manualLayout>
              </c:layout>
              <c:tx>
                <c:rich>
                  <a:bodyPr/>
                  <a:lstStyle/>
                  <a:p>
                    <a:fld id="{B93C52A1-7F44-4607-9056-5E37C2DD9264}" type="CATEGORYNAME">
                      <a:rPr lang="en-US"/>
                      <a:pPr/>
                      <a:t>[NOME DA CATEGORIA]</a:t>
                    </a:fld>
                    <a:r>
                      <a:rPr lang="en-US" baseline="0" dirty="0"/>
                      <a:t>
</a:t>
                    </a:r>
                    <a:fld id="{864516F1-D529-4EA9-82AE-4BA86C4C002D}" type="VALUE">
                      <a:rPr lang="en-US" baseline="0"/>
                      <a:pPr/>
                      <a:t>[VALOR]</a:t>
                    </a:fld>
                    <a:r>
                      <a:rPr lang="en-US" baseline="0" dirty="0"/>
                      <a:t>
</a:t>
                    </a:r>
                    <a:fld id="{374BE6B6-EF7F-43DF-8F24-99628EA48DDE}" type="PERCENTAGE">
                      <a:rPr lang="en-US" baseline="0"/>
                      <a:pPr/>
                      <a:t>[PORCENTAGEM]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F4A-4057-890D-D2C2702516C1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F4A-4057-890D-D2C2702516C1}"/>
                </c:ext>
              </c:extLst>
            </c:dLbl>
            <c:dLbl>
              <c:idx val="2"/>
              <c:layout>
                <c:manualLayout>
                  <c:x val="0"/>
                  <c:y val="-0.25623428979723484"/>
                </c:manualLayout>
              </c:layout>
              <c:tx>
                <c:rich>
                  <a:bodyPr/>
                  <a:lstStyle/>
                  <a:p>
                    <a:fld id="{859ECC4D-0547-4711-B843-43E05ADE981D}" type="CATEGORYNAME">
                      <a:rPr lang="en-US"/>
                      <a:pPr/>
                      <a:t>[NOME DA CATEGORIA]</a:t>
                    </a:fld>
                    <a:r>
                      <a:rPr lang="en-US" baseline="0" dirty="0"/>
                      <a:t>
</a:t>
                    </a:r>
                    <a:fld id="{8093E990-C79D-4E86-9318-CFFD085A46FF}" type="VALUE">
                      <a:rPr lang="en-US" baseline="0"/>
                      <a:pPr/>
                      <a:t>[VALOR]</a:t>
                    </a:fld>
                    <a:r>
                      <a:rPr lang="en-US" baseline="0" dirty="0"/>
                      <a:t>
</a:t>
                    </a:r>
                    <a:fld id="{41E6D1B7-4854-45A3-A0C3-1A86035F6F3A}" type="PERCENTAGE">
                      <a:rPr lang="en-US" baseline="0"/>
                      <a:pPr/>
                      <a:t>[PORCENTAGEM]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7521670606776988"/>
                      <c:h val="0.20762298453284511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EF4A-4057-890D-D2C2702516C1}"/>
                </c:ext>
              </c:extLst>
            </c:dLbl>
            <c:dLbl>
              <c:idx val="3"/>
              <c:layout>
                <c:manualLayout>
                  <c:x val="1.9424880774058555E-2"/>
                  <c:y val="-0.13543812460710983"/>
                </c:manualLayout>
              </c:layout>
              <c:tx>
                <c:rich>
                  <a:bodyPr/>
                  <a:lstStyle/>
                  <a:p>
                    <a:fld id="{398A6DC7-7E48-4DCC-B2E5-C5AEAF69232E}" type="CATEGORYNAME">
                      <a:rPr lang="en-US"/>
                      <a:pPr/>
                      <a:t>[NOME DA CATEGORIA]</a:t>
                    </a:fld>
                    <a:r>
                      <a:rPr lang="en-US" baseline="0" dirty="0"/>
                      <a:t>
</a:t>
                    </a:r>
                    <a:fld id="{584A7729-374E-42E7-8C9E-DD561A0FF3E2}" type="VALUE">
                      <a:rPr lang="en-US" baseline="0"/>
                      <a:pPr/>
                      <a:t>[VALOR]</a:t>
                    </a:fld>
                    <a:r>
                      <a:rPr lang="en-US" baseline="0" dirty="0"/>
                      <a:t>
</a:t>
                    </a:r>
                    <a:fld id="{87912FBD-C0B0-43AE-BBD5-C6726B80FEDD}" type="PERCENTAGE">
                      <a:rPr lang="en-US" baseline="0"/>
                      <a:pPr/>
                      <a:t>[PORCENTAGEM]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EF4A-4057-890D-D2C2702516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QGC!$G$4:$G$7</c:f>
              <c:strCache>
                <c:ptCount val="4"/>
                <c:pt idx="0">
                  <c:v>TRABALHISTAS</c:v>
                </c:pt>
                <c:pt idx="1">
                  <c:v>GARANTIA REAL</c:v>
                </c:pt>
                <c:pt idx="2">
                  <c:v>QUIROGRAFÁRIOS</c:v>
                </c:pt>
                <c:pt idx="3">
                  <c:v>ME/EPP</c:v>
                </c:pt>
              </c:strCache>
            </c:strRef>
          </c:cat>
          <c:val>
            <c:numRef>
              <c:f>QGC!$H$4:$H$7</c:f>
              <c:numCache>
                <c:formatCode>_(* #,##0.00_);_(* \(#,##0.00\);_(* "-"??_);_(@_)</c:formatCode>
                <c:ptCount val="4"/>
                <c:pt idx="0">
                  <c:v>392662.02</c:v>
                </c:pt>
                <c:pt idx="1">
                  <c:v>0</c:v>
                </c:pt>
                <c:pt idx="2">
                  <c:v>10529540.038010482</c:v>
                </c:pt>
                <c:pt idx="3">
                  <c:v>318482.70741333329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F4A-4057-890D-D2C2702516C1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  <a:cs typeface="Calibri" panose="020F0502020204030204" pitchFamily="34" charset="0"/>
        </a:defRPr>
      </a:pPr>
      <a:endParaRPr lang="pt-BR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rgbClr val="FBE5D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A2D-465D-AB13-6BED1C0DF45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A2D-465D-AB13-6BED1C0DF45F}"/>
              </c:ext>
            </c:extLst>
          </c:dPt>
          <c:dPt>
            <c:idx val="2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A2D-465D-AB13-6BED1C0DF45F}"/>
              </c:ext>
            </c:extLst>
          </c:dPt>
          <c:dLbls>
            <c:dLbl>
              <c:idx val="0"/>
              <c:layout>
                <c:manualLayout>
                  <c:x val="-2.2157065329843802E-3"/>
                  <c:y val="0.1024937159188939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A2D-465D-AB13-6BED1C0DF45F}"/>
                </c:ext>
              </c:extLst>
            </c:dLbl>
            <c:dLbl>
              <c:idx val="1"/>
              <c:dLblPos val="outEnd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>
                  <c15:layout>
                    <c:manualLayout>
                      <c:w val="0.22360910330880004"/>
                      <c:h val="0.2076229845328451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BA2D-465D-AB13-6BED1C0DF45F}"/>
                </c:ext>
              </c:extLst>
            </c:dLbl>
            <c:dLbl>
              <c:idx val="2"/>
              <c:layout>
                <c:manualLayout>
                  <c:x val="0"/>
                  <c:y val="-5.1246857959446959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A2D-465D-AB13-6BED1C0DF45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'QGC RMA'!$G$4:$G$6</c:f>
              <c:strCache>
                <c:ptCount val="3"/>
                <c:pt idx="0">
                  <c:v>TRABALHISTAS</c:v>
                </c:pt>
                <c:pt idx="1">
                  <c:v>QUIROGRAFÁRIOS</c:v>
                </c:pt>
                <c:pt idx="2">
                  <c:v>ME/EPP</c:v>
                </c:pt>
              </c:strCache>
            </c:strRef>
          </c:cat>
          <c:val>
            <c:numRef>
              <c:f>'QGC RMA'!$H$4:$H$6</c:f>
              <c:numCache>
                <c:formatCode>_-* #,##0_-;\-* #,##0_-;_-* "-"??_-;_-@_-</c:formatCode>
                <c:ptCount val="3"/>
                <c:pt idx="0">
                  <c:v>392662.02</c:v>
                </c:pt>
                <c:pt idx="1">
                  <c:v>10587404.158010496</c:v>
                </c:pt>
                <c:pt idx="2">
                  <c:v>318482.70741333318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BA2D-465D-AB13-6BED1C0DF45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9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pt-BR" noProof="0" dirty="0"/>
              <a:t>Faturamento                               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'BP e DRE | Frigofar'!$E$34</c:f>
              <c:strCache>
                <c:ptCount val="1"/>
                <c:pt idx="0">
                  <c:v>RECEITA OPERACIONAL BRUTA                                  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960-40DB-AEE9-7D6BD84FD80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'BP e DRE | Frigofar'!$F$33:$J$33</c:f>
              <c:strCache>
                <c:ptCount val="5"/>
                <c:pt idx="0">
                  <c:v>JAN a MAI/25</c:v>
                </c:pt>
                <c:pt idx="1">
                  <c:v>JUN/25</c:v>
                </c:pt>
                <c:pt idx="2">
                  <c:v>JUL/25</c:v>
                </c:pt>
                <c:pt idx="3">
                  <c:v>AGO/25</c:v>
                </c:pt>
                <c:pt idx="4">
                  <c:v>SET/25</c:v>
                </c:pt>
              </c:strCache>
            </c:strRef>
          </c:cat>
          <c:val>
            <c:numRef>
              <c:f>'BP e DRE | Frigofar'!$F$34:$J$34</c:f>
              <c:numCache>
                <c:formatCode>#,##0;\(#,##0\);\-</c:formatCode>
                <c:ptCount val="5"/>
                <c:pt idx="0">
                  <c:v>17636905.98</c:v>
                </c:pt>
                <c:pt idx="1">
                  <c:v>694858.37000000104</c:v>
                </c:pt>
                <c:pt idx="2">
                  <c:v>3719094.1099999994</c:v>
                </c:pt>
                <c:pt idx="3">
                  <c:v>3171573.5399999991</c:v>
                </c:pt>
                <c:pt idx="4">
                  <c:v>4090746.370000001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60-40DB-AEE9-7D6BD84FD80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1831600"/>
        <c:axId val="1311830640"/>
      </c:barChart>
      <c:catAx>
        <c:axId val="131183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11830640"/>
        <c:crosses val="autoZero"/>
        <c:auto val="1"/>
        <c:lblAlgn val="ctr"/>
        <c:lblOffset val="100"/>
        <c:noMultiLvlLbl val="0"/>
      </c:catAx>
      <c:valAx>
        <c:axId val="1311830640"/>
        <c:scaling>
          <c:orientation val="minMax"/>
        </c:scaling>
        <c:delete val="1"/>
        <c:axPos val="l"/>
        <c:numFmt formatCode="#,##0;\(#,##0\);\-" sourceLinked="1"/>
        <c:majorTickMark val="none"/>
        <c:minorTickMark val="none"/>
        <c:tickLblPos val="nextTo"/>
        <c:crossAx val="13118316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ptos" panose="020B0004020202020204" pitchFamily="34" charset="0"/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en-US"/>
              <a:t>Faturamento                                 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'BP e DRE | Frigofar'!$E$34</c:f>
              <c:strCache>
                <c:ptCount val="1"/>
                <c:pt idx="0">
                  <c:v>RECEITA OPERACIONAL BRUTA                                  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74-4B7D-8E57-11823BF4E7B3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74-4B7D-8E57-11823BF4E7B3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'BP e DRE | Frigofar'!$N$33:$O$33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'BP e DRE | Frigofar'!$N$34:$O$34</c:f>
              <c:numCache>
                <c:formatCode>#,##0;\(#,##0\);\-</c:formatCode>
                <c:ptCount val="2"/>
                <c:pt idx="0">
                  <c:v>3345974.32</c:v>
                </c:pt>
                <c:pt idx="1">
                  <c:v>2743480.18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74-4B7D-8E57-11823BF4E7B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11831600"/>
        <c:axId val="1311830640"/>
      </c:barChart>
      <c:catAx>
        <c:axId val="1311831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11830640"/>
        <c:crosses val="autoZero"/>
        <c:auto val="1"/>
        <c:lblAlgn val="ctr"/>
        <c:lblOffset val="100"/>
        <c:noMultiLvlLbl val="0"/>
      </c:catAx>
      <c:valAx>
        <c:axId val="1311830640"/>
        <c:scaling>
          <c:orientation val="minMax"/>
        </c:scaling>
        <c:delete val="1"/>
        <c:axPos val="l"/>
        <c:numFmt formatCode="#,##0;\(#,##0\);\-" sourceLinked="1"/>
        <c:majorTickMark val="none"/>
        <c:minorTickMark val="none"/>
        <c:tickLblPos val="nextTo"/>
        <c:crossAx val="1311831600"/>
        <c:crosses val="autoZero"/>
        <c:crossBetween val="between"/>
      </c:valAx>
      <c:spPr>
        <a:noFill/>
        <a:ln>
          <a:noFill/>
        </a:ln>
        <a:effectLst/>
      </c:spPr>
    </c:plotArea>
    <c:plotVisOnly val="0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ptos" panose="020B0004020202020204" pitchFamily="34" charset="0"/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pt-BR" noProof="0" dirty="0"/>
              <a:t>Faturamento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3889511011571482E-2"/>
          <c:y val="0.11840184123852769"/>
          <c:w val="0.9671519223590892"/>
          <c:h val="0.8077813055175523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4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C35-420E-935A-F289B608E22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'BP e DRE | São Miguel'!$Q$39:$U$39</c:f>
              <c:strCache>
                <c:ptCount val="5"/>
                <c:pt idx="0">
                  <c:v>JAN a MAI/25</c:v>
                </c:pt>
                <c:pt idx="1">
                  <c:v>JUN/25</c:v>
                </c:pt>
                <c:pt idx="2">
                  <c:v>JUL/25</c:v>
                </c:pt>
                <c:pt idx="3">
                  <c:v>AGO/25</c:v>
                </c:pt>
                <c:pt idx="4">
                  <c:v>SET/25</c:v>
                </c:pt>
              </c:strCache>
            </c:strRef>
          </c:cat>
          <c:val>
            <c:numRef>
              <c:f>'BP e DRE | São Miguel'!$Q$40:$U$40</c:f>
              <c:numCache>
                <c:formatCode>#,##0;\(#,##0\);\-</c:formatCode>
                <c:ptCount val="5"/>
                <c:pt idx="0">
                  <c:v>65000</c:v>
                </c:pt>
                <c:pt idx="1">
                  <c:v>13000</c:v>
                </c:pt>
                <c:pt idx="2">
                  <c:v>13000</c:v>
                </c:pt>
                <c:pt idx="3">
                  <c:v>13000</c:v>
                </c:pt>
                <c:pt idx="4">
                  <c:v>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C35-420E-935A-F289B608E22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1465136"/>
        <c:axId val="1308857600"/>
      </c:barChart>
      <c:catAx>
        <c:axId val="971465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08857600"/>
        <c:crosses val="autoZero"/>
        <c:auto val="1"/>
        <c:lblAlgn val="ctr"/>
        <c:lblOffset val="100"/>
        <c:noMultiLvlLbl val="0"/>
      </c:catAx>
      <c:valAx>
        <c:axId val="1308857600"/>
        <c:scaling>
          <c:orientation val="minMax"/>
        </c:scaling>
        <c:delete val="1"/>
        <c:axPos val="l"/>
        <c:numFmt formatCode="#,##0;\(#,##0\);\-" sourceLinked="1"/>
        <c:majorTickMark val="out"/>
        <c:minorTickMark val="none"/>
        <c:tickLblPos val="nextTo"/>
        <c:crossAx val="971465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ptos" panose="020B0004020202020204" pitchFamily="34" charset="0"/>
        </a:defRPr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pt-BR"/>
              <a:t>Faturamento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1.7579909623912E-2"/>
          <c:y val="0.15295583362490403"/>
          <c:w val="0.96484018075217604"/>
          <c:h val="0.768338333559040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415-4C42-A9C5-8B915C6999C9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415-4C42-A9C5-8B915C6999C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'BP e DRE | São Miguel'!$AD$40:$AE$40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'BP e DRE | São Miguel'!$AD$41:$AE$41</c:f>
              <c:numCache>
                <c:formatCode>#,##0;\(#,##0\);\-</c:formatCode>
                <c:ptCount val="2"/>
                <c:pt idx="0">
                  <c:v>13000</c:v>
                </c:pt>
                <c:pt idx="1">
                  <c:v>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415-4C42-A9C5-8B915C6999C9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971465136"/>
        <c:axId val="1308857600"/>
      </c:barChart>
      <c:catAx>
        <c:axId val="971465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08857600"/>
        <c:crosses val="autoZero"/>
        <c:auto val="1"/>
        <c:lblAlgn val="ctr"/>
        <c:lblOffset val="100"/>
        <c:noMultiLvlLbl val="0"/>
      </c:catAx>
      <c:valAx>
        <c:axId val="1308857600"/>
        <c:scaling>
          <c:orientation val="minMax"/>
        </c:scaling>
        <c:delete val="1"/>
        <c:axPos val="l"/>
        <c:numFmt formatCode="#,##0;\(#,##0\);\-" sourceLinked="1"/>
        <c:majorTickMark val="out"/>
        <c:minorTickMark val="none"/>
        <c:tickLblPos val="nextTo"/>
        <c:crossAx val="971465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ptos" panose="020B0004020202020204" pitchFamily="34" charset="0"/>
        </a:defRPr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pt-BR" sz="1400" noProof="0" dirty="0"/>
              <a:t>Quadro de Colaboradores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B4C-4E39-A60A-BBD229300C9A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B4C-4E39-A60A-BBD229300C9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Empregados!$A$34:$A$35</c:f>
              <c:numCache>
                <c:formatCode>mmm\-yy</c:formatCode>
                <c:ptCount val="2"/>
                <c:pt idx="0">
                  <c:v>45870</c:v>
                </c:pt>
                <c:pt idx="1">
                  <c:v>45901</c:v>
                </c:pt>
              </c:numCache>
            </c:numRef>
          </c:cat>
          <c:val>
            <c:numRef>
              <c:f>Empregados!$E$34:$E$35</c:f>
              <c:numCache>
                <c:formatCode>General</c:formatCode>
                <c:ptCount val="2"/>
                <c:pt idx="0">
                  <c:v>61</c:v>
                </c:pt>
                <c:pt idx="1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B4C-4E39-A60A-BBD229300C9A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4380015"/>
        <c:axId val="1344373295"/>
      </c:barChart>
      <c:dateAx>
        <c:axId val="13443800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44373295"/>
        <c:crosses val="autoZero"/>
        <c:auto val="1"/>
        <c:lblOffset val="100"/>
        <c:baseTimeUnit val="months"/>
      </c:dateAx>
      <c:valAx>
        <c:axId val="1344373295"/>
        <c:scaling>
          <c:orientation val="minMax"/>
          <c:max val="7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344380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</a:defRPr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lang="pt-BR" sz="1400"/>
              <a:t>Quadro de Colaboradores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+mn-ea"/>
              <a:cs typeface="+mn-cs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3.2323232323232323E-2"/>
          <c:y val="0.14617253948967196"/>
          <c:w val="0.94074074074074077"/>
          <c:h val="0.74116397661713918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867-48D0-B4D2-2B21A60D7492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867-48D0-B4D2-2B21A60D74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Empregados!$A$39:$A$40</c:f>
              <c:numCache>
                <c:formatCode>mmm\-yy</c:formatCode>
                <c:ptCount val="2"/>
                <c:pt idx="0">
                  <c:v>46023</c:v>
                </c:pt>
                <c:pt idx="1">
                  <c:v>46054</c:v>
                </c:pt>
              </c:numCache>
            </c:numRef>
          </c:cat>
          <c:val>
            <c:numRef>
              <c:f>Empregados!$E$39:$E$40</c:f>
              <c:numCache>
                <c:formatCode>General</c:formatCode>
                <c:ptCount val="2"/>
                <c:pt idx="0">
                  <c:v>60</c:v>
                </c:pt>
                <c:pt idx="1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867-48D0-B4D2-2B21A60D7492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344380015"/>
        <c:axId val="1344373295"/>
      </c:barChart>
      <c:dateAx>
        <c:axId val="1344380015"/>
        <c:scaling>
          <c:orientation val="minMax"/>
        </c:scaling>
        <c:delete val="0"/>
        <c:axPos val="b"/>
        <c:numFmt formatCode="mmm\-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pt-BR"/>
          </a:p>
        </c:txPr>
        <c:crossAx val="1344373295"/>
        <c:crosses val="autoZero"/>
        <c:auto val="1"/>
        <c:lblOffset val="100"/>
        <c:baseTimeUnit val="months"/>
      </c:dateAx>
      <c:valAx>
        <c:axId val="1344373295"/>
        <c:scaling>
          <c:orientation val="minMax"/>
          <c:max val="75"/>
          <c:min val="0"/>
        </c:scaling>
        <c:delete val="1"/>
        <c:axPos val="l"/>
        <c:numFmt formatCode="General" sourceLinked="1"/>
        <c:majorTickMark val="out"/>
        <c:minorTickMark val="none"/>
        <c:tickLblPos val="nextTo"/>
        <c:crossAx val="134438001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</a:defRPr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pPr>
            <a:r>
              <a:rPr lang="pt-BR" sz="1400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6570048309178744E-2"/>
          <c:y val="0.28079598706257231"/>
          <c:w val="0.9468599033816425"/>
          <c:h val="0.4715665452847386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'Tabelas analíticas | Frigofar'!$B$26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analíticas | Frigofar'!$M$25:$P$25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'Tabelas analíticas | Frigofar'!$M$26:$P$26</c:f>
              <c:numCache>
                <c:formatCode>#,##0;\(#,##0\);\-</c:formatCode>
                <c:ptCount val="2"/>
                <c:pt idx="0">
                  <c:v>5512455.1400000006</c:v>
                </c:pt>
                <c:pt idx="1">
                  <c:v>5512455.1400000006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5D-44A3-806E-DA4706EB2B2D}"/>
            </c:ext>
          </c:extLst>
        </c:ser>
        <c:ser>
          <c:idx val="1"/>
          <c:order val="1"/>
          <c:tx>
            <c:strRef>
              <c:f>'Tabelas analíticas | Frigofar'!$B$27</c:f>
              <c:strCache>
                <c:ptCount val="1"/>
                <c:pt idx="0">
                  <c:v>(-) Depreciação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analíticas | Frigofar'!$M$25:$P$25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'Tabelas analíticas | Frigofar'!$M$27:$P$27</c:f>
              <c:numCache>
                <c:formatCode>#,##0;\(#,##0\);\-</c:formatCode>
                <c:ptCount val="2"/>
                <c:pt idx="0">
                  <c:v>1434680.73</c:v>
                </c:pt>
                <c:pt idx="1">
                  <c:v>1456353.77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5D-44A3-806E-DA4706EB2B2D}"/>
            </c:ext>
          </c:extLst>
        </c:ser>
        <c:ser>
          <c:idx val="2"/>
          <c:order val="2"/>
          <c:tx>
            <c:strRef>
              <c:f>'Tabelas analíticas | Frigofar'!$B$28</c:f>
              <c:strCache>
                <c:ptCount val="1"/>
                <c:pt idx="0">
                  <c:v>Saldo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analíticas | Frigofar'!$M$25:$P$25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'Tabelas analíticas | Frigofar'!$M$28:$P$28</c:f>
              <c:numCache>
                <c:formatCode>#,##0;\(#,##0\);\-</c:formatCode>
                <c:ptCount val="2"/>
                <c:pt idx="0">
                  <c:v>4077774.41</c:v>
                </c:pt>
                <c:pt idx="1">
                  <c:v>4056101.37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5D-44A3-806E-DA4706EB2B2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2684976"/>
        <c:axId val="862689296"/>
      </c:barChart>
      <c:catAx>
        <c:axId val="86268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862689296"/>
        <c:crosses val="autoZero"/>
        <c:auto val="1"/>
        <c:lblAlgn val="ctr"/>
        <c:lblOffset val="100"/>
        <c:noMultiLvlLbl val="0"/>
      </c:catAx>
      <c:valAx>
        <c:axId val="862689296"/>
        <c:scaling>
          <c:orientation val="minMax"/>
        </c:scaling>
        <c:delete val="1"/>
        <c:axPos val="l"/>
        <c:numFmt formatCode="#,##0;\(#,##0\);\-" sourceLinked="1"/>
        <c:majorTickMark val="out"/>
        <c:minorTickMark val="none"/>
        <c:tickLblPos val="nextTo"/>
        <c:crossAx val="86268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 noProof="0" dirty="0"/>
              <a:t>Indicadores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Indicadores!$D$1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Indicadores!$A$2:$A$5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Indicadores!$D$2:$D$5</c:f>
              <c:numCache>
                <c:formatCode>0.0%</c:formatCode>
                <c:ptCount val="4"/>
                <c:pt idx="0">
                  <c:v>0.16506311136202961</c:v>
                </c:pt>
                <c:pt idx="1">
                  <c:v>0.15526210207663479</c:v>
                </c:pt>
                <c:pt idx="2">
                  <c:v>0.11417502614634666</c:v>
                </c:pt>
                <c:pt idx="3">
                  <c:v>4.5966512216081803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67-40B7-8B55-3EE5CACF5778}"/>
            </c:ext>
          </c:extLst>
        </c:ser>
        <c:ser>
          <c:idx val="3"/>
          <c:order val="1"/>
          <c:tx>
            <c:strRef>
              <c:f>Indicadores!$E$1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Indicadores!$A$2:$A$5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Indicadores!$E$2:$E$5</c:f>
              <c:numCache>
                <c:formatCode>0.0%</c:formatCode>
                <c:ptCount val="4"/>
                <c:pt idx="0">
                  <c:v>0.16959434620357006</c:v>
                </c:pt>
                <c:pt idx="1">
                  <c:v>0.15792235940993682</c:v>
                </c:pt>
                <c:pt idx="2">
                  <c:v>0.11708796067026783</c:v>
                </c:pt>
                <c:pt idx="3">
                  <c:v>4.5396463182175548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67-40B7-8B55-3EE5CACF577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34850095"/>
        <c:axId val="1534848175"/>
      </c:barChart>
      <c:catAx>
        <c:axId val="153485009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34848175"/>
        <c:crosses val="autoZero"/>
        <c:auto val="1"/>
        <c:lblAlgn val="ctr"/>
        <c:lblOffset val="100"/>
        <c:noMultiLvlLbl val="0"/>
      </c:catAx>
      <c:valAx>
        <c:axId val="1534848175"/>
        <c:scaling>
          <c:orientation val="minMax"/>
          <c:max val="5.5"/>
        </c:scaling>
        <c:delete val="1"/>
        <c:axPos val="t"/>
        <c:numFmt formatCode="0.0%" sourceLinked="1"/>
        <c:majorTickMark val="out"/>
        <c:minorTickMark val="none"/>
        <c:tickLblPos val="nextTo"/>
        <c:crossAx val="1534850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/>
              <a:t>Indicadores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0.23977248942129692"/>
          <c:y val="0.13335675753262444"/>
          <c:w val="0.70756071321220548"/>
          <c:h val="0.72500538258196479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Indicadores!$H$1</c:f>
              <c:strCache>
                <c:ptCount val="1"/>
                <c:pt idx="0">
                  <c:v>DEZ/25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Indicadores!$A$2:$A$5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Indicadores!$H$2:$H$5</c:f>
            </c:numRef>
          </c:val>
          <c:extLst>
            <c:ext xmlns:c16="http://schemas.microsoft.com/office/drawing/2014/chart" uri="{C3380CC4-5D6E-409C-BE32-E72D297353CC}">
              <c16:uniqueId val="{00000000-FB72-4134-A7FC-91D57A6C88AD}"/>
            </c:ext>
          </c:extLst>
        </c:ser>
        <c:ser>
          <c:idx val="3"/>
          <c:order val="1"/>
          <c:tx>
            <c:strRef>
              <c:f>Indicadores!$I$1</c:f>
              <c:strCache>
                <c:ptCount val="1"/>
                <c:pt idx="0">
                  <c:v>JAN/26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Indicadores!$A$2:$A$5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Indicadores!$I$2:$I$5</c:f>
              <c:numCache>
                <c:formatCode>0.0%</c:formatCode>
                <c:ptCount val="4"/>
                <c:pt idx="0">
                  <c:v>0.16249877338464494</c:v>
                </c:pt>
                <c:pt idx="1">
                  <c:v>0.15230124336865503</c:v>
                </c:pt>
                <c:pt idx="2">
                  <c:v>0.11507374265615665</c:v>
                </c:pt>
                <c:pt idx="3">
                  <c:v>4.7501483428803999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72-4134-A7FC-91D57A6C88AD}"/>
            </c:ext>
          </c:extLst>
        </c:ser>
        <c:ser>
          <c:idx val="0"/>
          <c:order val="2"/>
          <c:tx>
            <c:strRef>
              <c:f>Indicadores!$J$1</c:f>
              <c:strCache>
                <c:ptCount val="1"/>
                <c:pt idx="0">
                  <c:v>FEV/26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Indicadores!$A$2:$A$5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Indicadores!$J$2:$J$5</c:f>
              <c:numCache>
                <c:formatCode>0.0%</c:formatCode>
                <c:ptCount val="4"/>
                <c:pt idx="0">
                  <c:v>0.14624489684925848</c:v>
                </c:pt>
                <c:pt idx="1">
                  <c:v>0.14054022743206482</c:v>
                </c:pt>
                <c:pt idx="2">
                  <c:v>0.10369932485594749</c:v>
                </c:pt>
                <c:pt idx="3">
                  <c:v>5.030980875944941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72-4134-A7FC-91D57A6C88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34850095"/>
        <c:axId val="1534848175"/>
      </c:barChart>
      <c:catAx>
        <c:axId val="153485009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34848175"/>
        <c:crosses val="autoZero"/>
        <c:auto val="1"/>
        <c:lblAlgn val="ctr"/>
        <c:lblOffset val="100"/>
        <c:noMultiLvlLbl val="0"/>
      </c:catAx>
      <c:valAx>
        <c:axId val="1534848175"/>
        <c:scaling>
          <c:orientation val="minMax"/>
          <c:max val="5.5"/>
        </c:scaling>
        <c:delete val="1"/>
        <c:axPos val="t"/>
        <c:numFmt formatCode="0.0%" sourceLinked="1"/>
        <c:majorTickMark val="out"/>
        <c:minorTickMark val="none"/>
        <c:tickLblPos val="nextTo"/>
        <c:crossAx val="1534850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pPr>
            <a:r>
              <a:rPr lang="pt-BR"/>
              <a:t>Imobilizado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>
        <c:manualLayout>
          <c:layoutTarget val="inner"/>
          <c:xMode val="edge"/>
          <c:yMode val="edge"/>
          <c:x val="2.5246911906891847E-2"/>
          <c:y val="0.22318525142406245"/>
          <c:w val="0.94950617618621636"/>
          <c:h val="0.459875406944762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'Tabelas analíticas | São Miguel'!$C$14</c:f>
              <c:strCache>
                <c:ptCount val="1"/>
                <c:pt idx="0">
                  <c:v>Imobilizado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analíticas | São Miguel'!$N$13:$Q$13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'Tabelas analíticas | São Miguel'!$N$14:$Q$14</c:f>
              <c:numCache>
                <c:formatCode>#,##0;\(#,##0\);\-</c:formatCode>
                <c:ptCount val="2"/>
                <c:pt idx="0">
                  <c:v>4281892.12</c:v>
                </c:pt>
                <c:pt idx="1">
                  <c:v>4281892.12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03-47E6-88DE-4601B618D093}"/>
            </c:ext>
          </c:extLst>
        </c:ser>
        <c:ser>
          <c:idx val="1"/>
          <c:order val="1"/>
          <c:tx>
            <c:strRef>
              <c:f>'Tabelas analíticas | São Miguel'!$C$15</c:f>
              <c:strCache>
                <c:ptCount val="1"/>
                <c:pt idx="0">
                  <c:v>(-) Depreciação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analíticas | São Miguel'!$N$13:$Q$13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'Tabelas analíticas | São Miguel'!$N$15:$Q$15</c:f>
              <c:numCache>
                <c:formatCode>#,##0;\(#,##0\);\-</c:formatCode>
                <c:ptCount val="2"/>
                <c:pt idx="0">
                  <c:v>417333.8</c:v>
                </c:pt>
                <c:pt idx="1">
                  <c:v>434026.85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03-47E6-88DE-4601B618D093}"/>
            </c:ext>
          </c:extLst>
        </c:ser>
        <c:ser>
          <c:idx val="2"/>
          <c:order val="2"/>
          <c:tx>
            <c:strRef>
              <c:f>'Tabelas analíticas | São Miguel'!$C$16</c:f>
              <c:strCache>
                <c:ptCount val="1"/>
                <c:pt idx="0">
                  <c:v>Saldo</c:v>
                </c:pt>
              </c:strCache>
            </c:strRef>
          </c:tx>
          <c:spPr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ysClr val="windowText" lastClr="000000"/>
                    </a:solidFill>
                    <a:latin typeface="Aptos" panose="020B0004020202020204" pitchFamily="34" charset="0"/>
                    <a:ea typeface="+mn-ea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'Tabelas analíticas | São Miguel'!$N$13:$Q$13</c:f>
              <c:strCache>
                <c:ptCount val="2"/>
                <c:pt idx="0">
                  <c:v>JAN/26</c:v>
                </c:pt>
                <c:pt idx="1">
                  <c:v>FEV/26</c:v>
                </c:pt>
              </c:strCache>
            </c:strRef>
          </c:cat>
          <c:val>
            <c:numRef>
              <c:f>'Tabelas analíticas | São Miguel'!$N$16:$Q$16</c:f>
              <c:numCache>
                <c:formatCode>#,##0;\(#,##0\);\-</c:formatCode>
                <c:ptCount val="2"/>
                <c:pt idx="0">
                  <c:v>3864558.3200000003</c:v>
                </c:pt>
                <c:pt idx="1">
                  <c:v>3847865.27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03-47E6-88DE-4601B618D09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862684976"/>
        <c:axId val="862689296"/>
      </c:barChart>
      <c:catAx>
        <c:axId val="86268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ysClr val="windowText" lastClr="000000"/>
                </a:solidFill>
                <a:latin typeface="Aptos" panose="020B0004020202020204" pitchFamily="34" charset="0"/>
                <a:ea typeface="+mn-ea"/>
                <a:cs typeface="Calibri" panose="020F0502020204030204" pitchFamily="34" charset="0"/>
              </a:defRPr>
            </a:pPr>
            <a:endParaRPr lang="pt-BR"/>
          </a:p>
        </c:txPr>
        <c:crossAx val="862689296"/>
        <c:crosses val="autoZero"/>
        <c:auto val="1"/>
        <c:lblAlgn val="ctr"/>
        <c:lblOffset val="100"/>
        <c:noMultiLvlLbl val="0"/>
      </c:catAx>
      <c:valAx>
        <c:axId val="862689296"/>
        <c:scaling>
          <c:orientation val="minMax"/>
        </c:scaling>
        <c:delete val="1"/>
        <c:axPos val="l"/>
        <c:numFmt formatCode="#,##0;\(#,##0\);\-" sourceLinked="1"/>
        <c:majorTickMark val="none"/>
        <c:minorTickMark val="none"/>
        <c:tickLblPos val="nextTo"/>
        <c:crossAx val="862684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ysClr val="windowText" lastClr="000000"/>
              </a:solidFill>
              <a:latin typeface="Aptos" panose="020B0004020202020204" pitchFamily="34" charset="0"/>
              <a:ea typeface="+mn-ea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ysClr val="windowText" lastClr="000000"/>
          </a:solidFill>
          <a:latin typeface="Aptos" panose="020B000402020202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 noProof="0" dirty="0"/>
              <a:t>Indicadores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Indicadores!$D$7</c:f>
              <c:strCache>
                <c:ptCount val="1"/>
                <c:pt idx="0">
                  <c:v>AGO/25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Indicadores!$A$8:$A$11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Indicadores!$D$8:$D$11</c:f>
              <c:numCache>
                <c:formatCode>0.0%</c:formatCode>
                <c:ptCount val="4"/>
                <c:pt idx="0">
                  <c:v>0.29233896134282628</c:v>
                </c:pt>
                <c:pt idx="1">
                  <c:v>0.29233896134282628</c:v>
                </c:pt>
                <c:pt idx="2">
                  <c:v>10.771293145540778</c:v>
                </c:pt>
                <c:pt idx="3">
                  <c:v>1.17792324261551E-2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D1-4228-A1CA-8638BBB5DB6C}"/>
            </c:ext>
          </c:extLst>
        </c:ser>
        <c:ser>
          <c:idx val="3"/>
          <c:order val="1"/>
          <c:tx>
            <c:strRef>
              <c:f>Indicadores!$E$7</c:f>
              <c:strCache>
                <c:ptCount val="1"/>
                <c:pt idx="0">
                  <c:v>SET/25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Indicadores!$A$8:$A$11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Indicadores!$E$8:$E$11</c:f>
              <c:numCache>
                <c:formatCode>0.0%</c:formatCode>
                <c:ptCount val="4"/>
                <c:pt idx="0">
                  <c:v>0.63877176899625276</c:v>
                </c:pt>
                <c:pt idx="1">
                  <c:v>0.63877176899625276</c:v>
                </c:pt>
                <c:pt idx="2">
                  <c:v>9.8568110841497028</c:v>
                </c:pt>
                <c:pt idx="3">
                  <c:v>1.36215154291665E-2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D1-4228-A1CA-8638BBB5DB6C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34850095"/>
        <c:axId val="1534848175"/>
      </c:barChart>
      <c:catAx>
        <c:axId val="153485009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34848175"/>
        <c:crosses val="autoZero"/>
        <c:auto val="1"/>
        <c:lblAlgn val="ctr"/>
        <c:lblOffset val="100"/>
        <c:noMultiLvlLbl val="0"/>
      </c:catAx>
      <c:valAx>
        <c:axId val="1534848175"/>
        <c:scaling>
          <c:orientation val="minMax"/>
          <c:max val="14"/>
        </c:scaling>
        <c:delete val="0"/>
        <c:axPos val="t"/>
        <c:numFmt formatCode="0.0%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34850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20" b="0" i="0" u="none" strike="noStrike" kern="1200" spc="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r>
              <a:rPr lang="pt-BR"/>
              <a:t>Indicadores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20" b="0" i="0" u="none" strike="noStrike" kern="1200" spc="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title>
    <c:autoTitleDeleted val="0"/>
    <c:plotArea>
      <c:layout/>
      <c:barChart>
        <c:barDir val="bar"/>
        <c:grouping val="clustered"/>
        <c:varyColors val="0"/>
        <c:ser>
          <c:idx val="2"/>
          <c:order val="0"/>
          <c:tx>
            <c:strRef>
              <c:f>Indicadores!$H$7</c:f>
              <c:strCache>
                <c:ptCount val="1"/>
                <c:pt idx="0">
                  <c:v>DEZ/25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Indicadores!$A$8:$A$11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Indicadores!$H$8:$H$11</c:f>
            </c:numRef>
          </c:val>
          <c:extLst>
            <c:ext xmlns:c16="http://schemas.microsoft.com/office/drawing/2014/chart" uri="{C3380CC4-5D6E-409C-BE32-E72D297353CC}">
              <c16:uniqueId val="{00000000-0D92-4E9F-99E4-3793851FA1FB}"/>
            </c:ext>
          </c:extLst>
        </c:ser>
        <c:ser>
          <c:idx val="3"/>
          <c:order val="1"/>
          <c:tx>
            <c:strRef>
              <c:f>Indicadores!$I$7</c:f>
              <c:strCache>
                <c:ptCount val="1"/>
                <c:pt idx="0">
                  <c:v>JAN/26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Indicadores!$A$8:$A$11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Indicadores!$I$8:$I$11</c:f>
              <c:numCache>
                <c:formatCode>0.0%</c:formatCode>
                <c:ptCount val="4"/>
                <c:pt idx="0">
                  <c:v>0.23844488877154324</c:v>
                </c:pt>
                <c:pt idx="1">
                  <c:v>0.23844488877154324</c:v>
                </c:pt>
                <c:pt idx="2">
                  <c:v>9.8956860193205873</c:v>
                </c:pt>
                <c:pt idx="3">
                  <c:v>1.4495426968313489E-2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D92-4E9F-99E4-3793851FA1FB}"/>
            </c:ext>
          </c:extLst>
        </c:ser>
        <c:ser>
          <c:idx val="0"/>
          <c:order val="2"/>
          <c:tx>
            <c:strRef>
              <c:f>Indicadores!$J$7</c:f>
              <c:strCache>
                <c:ptCount val="1"/>
                <c:pt idx="0">
                  <c:v>FEV/26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0" i="0" u="none" strike="noStrike" kern="1200" baseline="0">
                    <a:solidFill>
                      <a:schemeClr val="tx1"/>
                    </a:solidFill>
                    <a:latin typeface="Aptos" panose="020B0004020202020204" pitchFamily="34" charset="0"/>
                    <a:ea typeface="Calibri" panose="020F0502020204030204" pitchFamily="34" charset="0"/>
                    <a:cs typeface="Calibri" panose="020F0502020204030204" pitchFamily="34" charset="0"/>
                  </a:defRPr>
                </a:pPr>
                <a:endParaRPr lang="pt-B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Indicadores!$A$8:$A$11</c:f>
              <c:strCache>
                <c:ptCount val="4"/>
                <c:pt idx="0">
                  <c:v>Índice de Liquidez Corrente</c:v>
                </c:pt>
                <c:pt idx="1">
                  <c:v>Índice de Liquidez Seca</c:v>
                </c:pt>
                <c:pt idx="2">
                  <c:v>Índice de Liquidez Geral</c:v>
                </c:pt>
                <c:pt idx="3">
                  <c:v>Índice de Endividamento Geral</c:v>
                </c:pt>
              </c:strCache>
            </c:strRef>
          </c:cat>
          <c:val>
            <c:numRef>
              <c:f>Indicadores!$J$8:$J$11</c:f>
              <c:numCache>
                <c:formatCode>0.0%</c:formatCode>
                <c:ptCount val="4"/>
                <c:pt idx="0">
                  <c:v>0.23686259825843808</c:v>
                </c:pt>
                <c:pt idx="1">
                  <c:v>0.23686259825843808</c:v>
                </c:pt>
                <c:pt idx="2">
                  <c:v>9.9918584354525333</c:v>
                </c:pt>
                <c:pt idx="3">
                  <c:v>1.4586248273484379E-2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D92-4E9F-99E4-3793851FA1F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1534850095"/>
        <c:axId val="1534848175"/>
      </c:barChart>
      <c:catAx>
        <c:axId val="1534850095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pPr>
            <a:endParaRPr lang="pt-BR"/>
          </a:p>
        </c:txPr>
        <c:crossAx val="1534848175"/>
        <c:crosses val="autoZero"/>
        <c:auto val="1"/>
        <c:lblAlgn val="ctr"/>
        <c:lblOffset val="100"/>
        <c:noMultiLvlLbl val="0"/>
      </c:catAx>
      <c:valAx>
        <c:axId val="1534848175"/>
        <c:scaling>
          <c:orientation val="minMax"/>
          <c:max val="14"/>
        </c:scaling>
        <c:delete val="1"/>
        <c:axPos val="t"/>
        <c:numFmt formatCode="0.0%" sourceLinked="1"/>
        <c:majorTickMark val="out"/>
        <c:minorTickMark val="none"/>
        <c:tickLblPos val="nextTo"/>
        <c:crossAx val="153485009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/>
              </a:solidFill>
              <a:latin typeface="Aptos" panose="020B0004020202020204" pitchFamily="34" charset="0"/>
              <a:ea typeface="Calibri" panose="020F0502020204030204" pitchFamily="34" charset="0"/>
              <a:cs typeface="Calibri" panose="020F0502020204030204" pitchFamily="34" charset="0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100">
          <a:solidFill>
            <a:schemeClr val="tx1"/>
          </a:solidFill>
          <a:latin typeface="Aptos" panose="020B0004020202020204" pitchFamily="34" charset="0"/>
          <a:ea typeface="Calibri" panose="020F0502020204030204" pitchFamily="34" charset="0"/>
          <a:cs typeface="Calibri" panose="020F0502020204030204" pitchFamily="34" charset="0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F643C64-AA1C-4A64-9A7C-6E7D50C72CD0}" type="doc">
      <dgm:prSet loTypeId="urn:microsoft.com/office/officeart/2005/8/layout/hProcess11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endParaRPr lang="pt-BR"/>
        </a:p>
      </dgm:t>
    </dgm:pt>
    <dgm:pt modelId="{A851B57B-7332-443D-BC76-784501CC27CF}">
      <dgm:prSet phldrT="[Texto]" custT="1"/>
      <dgm:spPr/>
      <dgm:t>
        <a:bodyPr/>
        <a:lstStyle/>
        <a:p>
          <a:r>
            <a:rPr lang="pt-BR" sz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Edital do art. 52º, § 1º</a:t>
          </a:r>
        </a:p>
        <a:p>
          <a:r>
            <a:rPr lang="pt-BR" sz="1200" b="1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19/06/2024</a:t>
          </a:r>
        </a:p>
      </dgm:t>
    </dgm:pt>
    <dgm:pt modelId="{E300659B-147F-4F6C-A35D-E556508A8CB3}" type="parTrans" cxnId="{3676A677-CF5E-4325-8375-E1E4D20CEA8D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0EF1758E-DEDE-4634-A753-61AE50893034}" type="sibTrans" cxnId="{3676A677-CF5E-4325-8375-E1E4D20CEA8D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66D7EAF8-7742-4C3A-BF0F-39DCA007FECD}">
      <dgm:prSet phldrT="[Texto]" custT="1"/>
      <dgm:spPr/>
      <dgm:t>
        <a:bodyPr/>
        <a:lstStyle/>
        <a:p>
          <a:r>
            <a:rPr lang="pt-BR" sz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Prazo para habilitações e divergências </a:t>
          </a:r>
        </a:p>
        <a:p>
          <a:r>
            <a:rPr lang="pt-BR" sz="1200" b="1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04/07/2024</a:t>
          </a:r>
        </a:p>
      </dgm:t>
    </dgm:pt>
    <dgm:pt modelId="{9BF0FECD-2CB9-448E-A6C9-23E80A7A1717}" type="parTrans" cxnId="{3635C8DA-1AAD-4FBE-906A-6DBF5F5329F4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EC5E2EA3-7625-421F-A9A1-9488D37FA72E}" type="sibTrans" cxnId="{3635C8DA-1AAD-4FBE-906A-6DBF5F5329F4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7B99FC2C-07D2-48D4-AAAE-2707F2FECF90}">
      <dgm:prSet phldrT="[Texto]" custT="1"/>
      <dgm:spPr/>
      <dgm:t>
        <a:bodyPr/>
        <a:lstStyle/>
        <a:p>
          <a:r>
            <a:rPr lang="pt-BR" sz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Prazo para apresentação da segunda lista de credores</a:t>
          </a:r>
        </a:p>
        <a:p>
          <a:r>
            <a:rPr lang="pt-BR" sz="1200" b="1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18/08/2024</a:t>
          </a:r>
        </a:p>
      </dgm:t>
    </dgm:pt>
    <dgm:pt modelId="{A9F1AAB9-88FE-48F2-990F-697A49813E25}" type="parTrans" cxnId="{FE9EFFAE-8346-41BB-BAB5-50C83C888C5A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D68B1D77-0319-4D87-BED5-850446C8C982}" type="sibTrans" cxnId="{FE9EFFAE-8346-41BB-BAB5-50C83C888C5A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85299F2D-DD1A-4131-8E94-B8FD6556C9CE}">
      <dgm:prSet custT="1"/>
      <dgm:spPr/>
      <dgm:t>
        <a:bodyPr/>
        <a:lstStyle/>
        <a:p>
          <a:r>
            <a:rPr lang="pt-BR" sz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Edital do art. 7º, § 2º</a:t>
          </a:r>
        </a:p>
        <a:p>
          <a:r>
            <a:rPr lang="pt-BR" sz="1200" b="1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02/09/2024</a:t>
          </a:r>
        </a:p>
        <a:p>
          <a:endParaRPr lang="pt-BR" sz="1200" b="1" noProof="0" dirty="0">
            <a:solidFill>
              <a:schemeClr val="tx1"/>
            </a:solidFill>
            <a:latin typeface="Aptos" panose="020B0004020202020204" pitchFamily="34" charset="0"/>
            <a:cs typeface="Calibri" panose="020F0502020204030204" pitchFamily="34" charset="0"/>
          </a:endParaRPr>
        </a:p>
      </dgm:t>
    </dgm:pt>
    <dgm:pt modelId="{E0613944-F606-42CF-8EB3-CDF4D995E4A9}" type="parTrans" cxnId="{599E0697-80A1-42AF-8718-FB0F40565DCD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9C7880C4-D3D6-455E-8EE5-6FD9C03A680E}" type="sibTrans" cxnId="{599E0697-80A1-42AF-8718-FB0F40565DCD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EC2BDE8F-41E5-4F47-92A3-C6E5BAEC9F3E}">
      <dgm:prSet custT="1"/>
      <dgm:spPr/>
      <dgm:t>
        <a:bodyPr/>
        <a:lstStyle/>
        <a:p>
          <a:r>
            <a:rPr lang="pt-BR" sz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Prazo para ajuizamento de impugnação de créditos</a:t>
          </a:r>
        </a:p>
        <a:p>
          <a:r>
            <a:rPr lang="pt-BR" sz="1200" b="1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12/09/2024</a:t>
          </a:r>
        </a:p>
      </dgm:t>
    </dgm:pt>
    <dgm:pt modelId="{D7B0E4C0-B9CC-42EB-9463-243427CFD4DD}" type="parTrans" cxnId="{5D541E63-1A79-4BBB-9A68-3841A8F06B9D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674444C3-3C65-4944-9269-15E2D30F765A}" type="sibTrans" cxnId="{5D541E63-1A79-4BBB-9A68-3841A8F06B9D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4D0F8257-9F4C-4886-97A9-B22F80CF7FCE}">
      <dgm:prSet custT="1"/>
      <dgm:spPr/>
      <dgm:t>
        <a:bodyPr/>
        <a:lstStyle/>
        <a:p>
          <a:r>
            <a:rPr lang="pt-BR" sz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Consolidação do quadro geral de credores</a:t>
          </a:r>
        </a:p>
      </dgm:t>
    </dgm:pt>
    <dgm:pt modelId="{6FBFDA59-B549-472E-B71B-038592EF1D6C}" type="parTrans" cxnId="{C03B6211-9B8D-4048-AD48-0ECD8EA59BB5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68EC6015-AFDD-4B07-9C14-154FDD7CED0D}" type="sibTrans" cxnId="{C03B6211-9B8D-4048-AD48-0ECD8EA59BB5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BF69F788-D254-4338-B096-3A7FDDFC00AA}">
      <dgm:prSet custT="1"/>
      <dgm:spPr/>
      <dgm:t>
        <a:bodyPr/>
        <a:lstStyle/>
        <a:p>
          <a:r>
            <a:rPr lang="pt-BR" sz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Edital do art. 18</a:t>
          </a:r>
        </a:p>
      </dgm:t>
    </dgm:pt>
    <dgm:pt modelId="{EF1E1985-67C9-43D0-82DA-B1CFEE29B37C}" type="parTrans" cxnId="{B1AC84D2-7483-462D-8637-8A7E0D271925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D2B76710-B354-467C-99D9-2B6C24202C1C}" type="sibTrans" cxnId="{B1AC84D2-7483-462D-8637-8A7E0D271925}">
      <dgm:prSet/>
      <dgm:spPr/>
      <dgm:t>
        <a:bodyPr/>
        <a:lstStyle/>
        <a:p>
          <a:endParaRPr lang="pt-BR" sz="1200">
            <a:solidFill>
              <a:schemeClr val="tx1"/>
            </a:solidFill>
            <a:latin typeface="AmsiProNarw-Light" panose="020B0A06020201010104" pitchFamily="34" charset="0"/>
          </a:endParaRPr>
        </a:p>
      </dgm:t>
    </dgm:pt>
    <dgm:pt modelId="{12F66F51-1A69-434F-B2BF-9932C7067433}" type="pres">
      <dgm:prSet presAssocID="{0F643C64-AA1C-4A64-9A7C-6E7D50C72CD0}" presName="Name0" presStyleCnt="0">
        <dgm:presLayoutVars>
          <dgm:dir/>
          <dgm:resizeHandles val="exact"/>
        </dgm:presLayoutVars>
      </dgm:prSet>
      <dgm:spPr/>
    </dgm:pt>
    <dgm:pt modelId="{B7663E13-E8CB-4A11-BF9B-2255123B3DC7}" type="pres">
      <dgm:prSet presAssocID="{0F643C64-AA1C-4A64-9A7C-6E7D50C72CD0}" presName="arrow" presStyleLbl="bgShp" presStyleIdx="0" presStyleCnt="1"/>
      <dgm:spPr/>
    </dgm:pt>
    <dgm:pt modelId="{9D7A1B82-1254-4456-ADE1-33B02BB5CBD9}" type="pres">
      <dgm:prSet presAssocID="{0F643C64-AA1C-4A64-9A7C-6E7D50C72CD0}" presName="points" presStyleCnt="0"/>
      <dgm:spPr/>
    </dgm:pt>
    <dgm:pt modelId="{A7F6FFE1-7FF5-42C1-BA95-5CD41E17C579}" type="pres">
      <dgm:prSet presAssocID="{A851B57B-7332-443D-BC76-784501CC27CF}" presName="compositeA" presStyleCnt="0"/>
      <dgm:spPr/>
    </dgm:pt>
    <dgm:pt modelId="{274867FB-686F-481A-8981-BEFCDD1DCBEF}" type="pres">
      <dgm:prSet presAssocID="{A851B57B-7332-443D-BC76-784501CC27CF}" presName="textA" presStyleLbl="revTx" presStyleIdx="0" presStyleCnt="7" custScaleX="88918">
        <dgm:presLayoutVars>
          <dgm:bulletEnabled val="1"/>
        </dgm:presLayoutVars>
      </dgm:prSet>
      <dgm:spPr/>
    </dgm:pt>
    <dgm:pt modelId="{41DFC66D-B11D-4764-A68A-97579DF067C2}" type="pres">
      <dgm:prSet presAssocID="{A851B57B-7332-443D-BC76-784501CC27CF}" presName="circleA" presStyleLbl="node1" presStyleIdx="0" presStyleCnt="7"/>
      <dgm:spPr>
        <a:solidFill>
          <a:srgbClr val="00B050"/>
        </a:solidFill>
      </dgm:spPr>
    </dgm:pt>
    <dgm:pt modelId="{0396372D-BFA3-4BF9-BE06-1203C3E92AC5}" type="pres">
      <dgm:prSet presAssocID="{A851B57B-7332-443D-BC76-784501CC27CF}" presName="spaceA" presStyleCnt="0"/>
      <dgm:spPr/>
    </dgm:pt>
    <dgm:pt modelId="{3B827B6C-970C-42B0-977B-1ADF0572C2FB}" type="pres">
      <dgm:prSet presAssocID="{0EF1758E-DEDE-4634-A753-61AE50893034}" presName="space" presStyleCnt="0"/>
      <dgm:spPr/>
    </dgm:pt>
    <dgm:pt modelId="{2E200D7C-C039-457D-B9EF-0AA86C89D0B9}" type="pres">
      <dgm:prSet presAssocID="{66D7EAF8-7742-4C3A-BF0F-39DCA007FECD}" presName="compositeB" presStyleCnt="0"/>
      <dgm:spPr/>
    </dgm:pt>
    <dgm:pt modelId="{99E9F384-8C38-45E8-A620-A70F47AE0503}" type="pres">
      <dgm:prSet presAssocID="{66D7EAF8-7742-4C3A-BF0F-39DCA007FECD}" presName="textB" presStyleLbl="revTx" presStyleIdx="1" presStyleCnt="7">
        <dgm:presLayoutVars>
          <dgm:bulletEnabled val="1"/>
        </dgm:presLayoutVars>
      </dgm:prSet>
      <dgm:spPr/>
    </dgm:pt>
    <dgm:pt modelId="{43F6D697-2F0F-4B5F-B01F-267FB398A1F4}" type="pres">
      <dgm:prSet presAssocID="{66D7EAF8-7742-4C3A-BF0F-39DCA007FECD}" presName="circleB" presStyleLbl="node1" presStyleIdx="1" presStyleCnt="7"/>
      <dgm:spPr>
        <a:solidFill>
          <a:srgbClr val="00B050"/>
        </a:solidFill>
      </dgm:spPr>
    </dgm:pt>
    <dgm:pt modelId="{6A76CCEA-B07E-40C8-8D92-1944B55D8D35}" type="pres">
      <dgm:prSet presAssocID="{66D7EAF8-7742-4C3A-BF0F-39DCA007FECD}" presName="spaceB" presStyleCnt="0"/>
      <dgm:spPr/>
    </dgm:pt>
    <dgm:pt modelId="{850ACE68-00ED-4E4E-9E9E-AA170A098EDE}" type="pres">
      <dgm:prSet presAssocID="{EC5E2EA3-7625-421F-A9A1-9488D37FA72E}" presName="space" presStyleCnt="0"/>
      <dgm:spPr/>
    </dgm:pt>
    <dgm:pt modelId="{A7F5D2CA-D945-40F7-BB0F-98F6B5B6DE48}" type="pres">
      <dgm:prSet presAssocID="{7B99FC2C-07D2-48D4-AAAE-2707F2FECF90}" presName="compositeA" presStyleCnt="0"/>
      <dgm:spPr/>
    </dgm:pt>
    <dgm:pt modelId="{9D0CC07B-E73C-4A2F-8C3B-C38EFA7FD858}" type="pres">
      <dgm:prSet presAssocID="{7B99FC2C-07D2-48D4-AAAE-2707F2FECF90}" presName="textA" presStyleLbl="revTx" presStyleIdx="2" presStyleCnt="7" custScaleX="174524">
        <dgm:presLayoutVars>
          <dgm:bulletEnabled val="1"/>
        </dgm:presLayoutVars>
      </dgm:prSet>
      <dgm:spPr/>
    </dgm:pt>
    <dgm:pt modelId="{1AD7BBE6-C125-4434-9DC1-42922D7819F0}" type="pres">
      <dgm:prSet presAssocID="{7B99FC2C-07D2-48D4-AAAE-2707F2FECF90}" presName="circleA" presStyleLbl="node1" presStyleIdx="2" presStyleCnt="7"/>
      <dgm:spPr>
        <a:solidFill>
          <a:srgbClr val="00B050"/>
        </a:solidFill>
      </dgm:spPr>
    </dgm:pt>
    <dgm:pt modelId="{0E113D7C-ABFB-4CE6-AA20-A47E5829D92A}" type="pres">
      <dgm:prSet presAssocID="{7B99FC2C-07D2-48D4-AAAE-2707F2FECF90}" presName="spaceA" presStyleCnt="0"/>
      <dgm:spPr/>
    </dgm:pt>
    <dgm:pt modelId="{03BACF4E-F6D4-4D32-A506-6BB2F90CEA4C}" type="pres">
      <dgm:prSet presAssocID="{D68B1D77-0319-4D87-BED5-850446C8C982}" presName="space" presStyleCnt="0"/>
      <dgm:spPr/>
    </dgm:pt>
    <dgm:pt modelId="{90EB20A9-5B83-445C-9C0A-28B0A1D51630}" type="pres">
      <dgm:prSet presAssocID="{85299F2D-DD1A-4131-8E94-B8FD6556C9CE}" presName="compositeB" presStyleCnt="0"/>
      <dgm:spPr/>
    </dgm:pt>
    <dgm:pt modelId="{77D8065B-724B-4DD2-B06E-69DAAAEC5B40}" type="pres">
      <dgm:prSet presAssocID="{85299F2D-DD1A-4131-8E94-B8FD6556C9CE}" presName="textB" presStyleLbl="revTx" presStyleIdx="3" presStyleCnt="7">
        <dgm:presLayoutVars>
          <dgm:bulletEnabled val="1"/>
        </dgm:presLayoutVars>
      </dgm:prSet>
      <dgm:spPr/>
    </dgm:pt>
    <dgm:pt modelId="{4A879078-98B1-4685-A802-2CF89F35C012}" type="pres">
      <dgm:prSet presAssocID="{85299F2D-DD1A-4131-8E94-B8FD6556C9CE}" presName="circleB" presStyleLbl="node1" presStyleIdx="3" presStyleCnt="7"/>
      <dgm:spPr>
        <a:solidFill>
          <a:srgbClr val="00B050"/>
        </a:solidFill>
      </dgm:spPr>
    </dgm:pt>
    <dgm:pt modelId="{10DE7CD2-78D0-4311-95C9-113BD78D6272}" type="pres">
      <dgm:prSet presAssocID="{85299F2D-DD1A-4131-8E94-B8FD6556C9CE}" presName="spaceB" presStyleCnt="0"/>
      <dgm:spPr/>
    </dgm:pt>
    <dgm:pt modelId="{B41C31D1-D4DD-45BB-8362-55E6FD9A5223}" type="pres">
      <dgm:prSet presAssocID="{9C7880C4-D3D6-455E-8EE5-6FD9C03A680E}" presName="space" presStyleCnt="0"/>
      <dgm:spPr/>
    </dgm:pt>
    <dgm:pt modelId="{CD096517-37FB-4589-9195-85784970EC4D}" type="pres">
      <dgm:prSet presAssocID="{EC2BDE8F-41E5-4F47-92A3-C6E5BAEC9F3E}" presName="compositeA" presStyleCnt="0"/>
      <dgm:spPr/>
    </dgm:pt>
    <dgm:pt modelId="{B825601A-F415-45EE-8849-FD39AD238EA5}" type="pres">
      <dgm:prSet presAssocID="{EC2BDE8F-41E5-4F47-92A3-C6E5BAEC9F3E}" presName="textA" presStyleLbl="revTx" presStyleIdx="4" presStyleCnt="7" custScaleX="198478">
        <dgm:presLayoutVars>
          <dgm:bulletEnabled val="1"/>
        </dgm:presLayoutVars>
      </dgm:prSet>
      <dgm:spPr/>
    </dgm:pt>
    <dgm:pt modelId="{10D8548F-AE09-4403-950D-85C06556AD91}" type="pres">
      <dgm:prSet presAssocID="{EC2BDE8F-41E5-4F47-92A3-C6E5BAEC9F3E}" presName="circleA" presStyleLbl="node1" presStyleIdx="4" presStyleCnt="7"/>
      <dgm:spPr>
        <a:solidFill>
          <a:srgbClr val="00B050"/>
        </a:solidFill>
      </dgm:spPr>
    </dgm:pt>
    <dgm:pt modelId="{CF71C23F-4514-468E-BFC3-E268EE8C620C}" type="pres">
      <dgm:prSet presAssocID="{EC2BDE8F-41E5-4F47-92A3-C6E5BAEC9F3E}" presName="spaceA" presStyleCnt="0"/>
      <dgm:spPr/>
    </dgm:pt>
    <dgm:pt modelId="{243C6765-0299-4FD5-8706-8A88846C9351}" type="pres">
      <dgm:prSet presAssocID="{674444C3-3C65-4944-9269-15E2D30F765A}" presName="space" presStyleCnt="0"/>
      <dgm:spPr/>
    </dgm:pt>
    <dgm:pt modelId="{BC17CF46-992C-453B-9B33-BE3770F63D4A}" type="pres">
      <dgm:prSet presAssocID="{4D0F8257-9F4C-4886-97A9-B22F80CF7FCE}" presName="compositeB" presStyleCnt="0"/>
      <dgm:spPr/>
    </dgm:pt>
    <dgm:pt modelId="{2AE02BE0-B30B-4EE9-B7A8-5626FEEDF84B}" type="pres">
      <dgm:prSet presAssocID="{4D0F8257-9F4C-4886-97A9-B22F80CF7FCE}" presName="textB" presStyleLbl="revTx" presStyleIdx="5" presStyleCnt="7">
        <dgm:presLayoutVars>
          <dgm:bulletEnabled val="1"/>
        </dgm:presLayoutVars>
      </dgm:prSet>
      <dgm:spPr/>
    </dgm:pt>
    <dgm:pt modelId="{3F7FB653-CF0E-40E7-8585-6E006DEA2243}" type="pres">
      <dgm:prSet presAssocID="{4D0F8257-9F4C-4886-97A9-B22F80CF7FCE}" presName="circleB" presStyleLbl="node1" presStyleIdx="5" presStyleCnt="7"/>
      <dgm:spPr>
        <a:solidFill>
          <a:schemeClr val="accent4"/>
        </a:solidFill>
      </dgm:spPr>
    </dgm:pt>
    <dgm:pt modelId="{F359E710-2326-45D5-B11A-E5981917F0D1}" type="pres">
      <dgm:prSet presAssocID="{4D0F8257-9F4C-4886-97A9-B22F80CF7FCE}" presName="spaceB" presStyleCnt="0"/>
      <dgm:spPr/>
    </dgm:pt>
    <dgm:pt modelId="{16BBD797-D8FD-460B-A497-A48DA7EB76D9}" type="pres">
      <dgm:prSet presAssocID="{68EC6015-AFDD-4B07-9C14-154FDD7CED0D}" presName="space" presStyleCnt="0"/>
      <dgm:spPr/>
    </dgm:pt>
    <dgm:pt modelId="{A7204151-98A9-469F-9BF8-8A571A0CE564}" type="pres">
      <dgm:prSet presAssocID="{BF69F788-D254-4338-B096-3A7FDDFC00AA}" presName="compositeA" presStyleCnt="0"/>
      <dgm:spPr/>
    </dgm:pt>
    <dgm:pt modelId="{1A421529-EC55-4E30-920B-DAAE40B171C6}" type="pres">
      <dgm:prSet presAssocID="{BF69F788-D254-4338-B096-3A7FDDFC00AA}" presName="textA" presStyleLbl="revTx" presStyleIdx="6" presStyleCnt="7">
        <dgm:presLayoutVars>
          <dgm:bulletEnabled val="1"/>
        </dgm:presLayoutVars>
      </dgm:prSet>
      <dgm:spPr/>
    </dgm:pt>
    <dgm:pt modelId="{747C852C-D8C6-43F6-9B42-758518BF8DB3}" type="pres">
      <dgm:prSet presAssocID="{BF69F788-D254-4338-B096-3A7FDDFC00AA}" presName="circleA" presStyleLbl="node1" presStyleIdx="6" presStyleCnt="7"/>
      <dgm:spPr>
        <a:solidFill>
          <a:srgbClr val="FF0000"/>
        </a:solidFill>
      </dgm:spPr>
    </dgm:pt>
    <dgm:pt modelId="{C2552D53-1501-4455-908D-519561BC2E94}" type="pres">
      <dgm:prSet presAssocID="{BF69F788-D254-4338-B096-3A7FDDFC00AA}" presName="spaceA" presStyleCnt="0"/>
      <dgm:spPr/>
    </dgm:pt>
  </dgm:ptLst>
  <dgm:cxnLst>
    <dgm:cxn modelId="{A5BD4F06-BCEF-4899-8CAA-67EBE44E4602}" type="presOf" srcId="{4D0F8257-9F4C-4886-97A9-B22F80CF7FCE}" destId="{2AE02BE0-B30B-4EE9-B7A8-5626FEEDF84B}" srcOrd="0" destOrd="0" presId="urn:microsoft.com/office/officeart/2005/8/layout/hProcess11"/>
    <dgm:cxn modelId="{30F3D510-79AA-49F5-B336-E8AD244B9B10}" type="presOf" srcId="{85299F2D-DD1A-4131-8E94-B8FD6556C9CE}" destId="{77D8065B-724B-4DD2-B06E-69DAAAEC5B40}" srcOrd="0" destOrd="0" presId="urn:microsoft.com/office/officeart/2005/8/layout/hProcess11"/>
    <dgm:cxn modelId="{C03B6211-9B8D-4048-AD48-0ECD8EA59BB5}" srcId="{0F643C64-AA1C-4A64-9A7C-6E7D50C72CD0}" destId="{4D0F8257-9F4C-4886-97A9-B22F80CF7FCE}" srcOrd="5" destOrd="0" parTransId="{6FBFDA59-B549-472E-B71B-038592EF1D6C}" sibTransId="{68EC6015-AFDD-4B07-9C14-154FDD7CED0D}"/>
    <dgm:cxn modelId="{FEB8042D-764E-4C64-8385-23924FE05DD7}" type="presOf" srcId="{BF69F788-D254-4338-B096-3A7FDDFC00AA}" destId="{1A421529-EC55-4E30-920B-DAAE40B171C6}" srcOrd="0" destOrd="0" presId="urn:microsoft.com/office/officeart/2005/8/layout/hProcess11"/>
    <dgm:cxn modelId="{5D541E63-1A79-4BBB-9A68-3841A8F06B9D}" srcId="{0F643C64-AA1C-4A64-9A7C-6E7D50C72CD0}" destId="{EC2BDE8F-41E5-4F47-92A3-C6E5BAEC9F3E}" srcOrd="4" destOrd="0" parTransId="{D7B0E4C0-B9CC-42EB-9463-243427CFD4DD}" sibTransId="{674444C3-3C65-4944-9269-15E2D30F765A}"/>
    <dgm:cxn modelId="{3676A677-CF5E-4325-8375-E1E4D20CEA8D}" srcId="{0F643C64-AA1C-4A64-9A7C-6E7D50C72CD0}" destId="{A851B57B-7332-443D-BC76-784501CC27CF}" srcOrd="0" destOrd="0" parTransId="{E300659B-147F-4F6C-A35D-E556508A8CB3}" sibTransId="{0EF1758E-DEDE-4634-A753-61AE50893034}"/>
    <dgm:cxn modelId="{8160F692-48A0-486B-9B9C-0CB74E8A467A}" type="presOf" srcId="{A851B57B-7332-443D-BC76-784501CC27CF}" destId="{274867FB-686F-481A-8981-BEFCDD1DCBEF}" srcOrd="0" destOrd="0" presId="urn:microsoft.com/office/officeart/2005/8/layout/hProcess11"/>
    <dgm:cxn modelId="{27CA9F96-CBF9-4C01-9232-824447754ADF}" type="presOf" srcId="{0F643C64-AA1C-4A64-9A7C-6E7D50C72CD0}" destId="{12F66F51-1A69-434F-B2BF-9932C7067433}" srcOrd="0" destOrd="0" presId="urn:microsoft.com/office/officeart/2005/8/layout/hProcess11"/>
    <dgm:cxn modelId="{599E0697-80A1-42AF-8718-FB0F40565DCD}" srcId="{0F643C64-AA1C-4A64-9A7C-6E7D50C72CD0}" destId="{85299F2D-DD1A-4131-8E94-B8FD6556C9CE}" srcOrd="3" destOrd="0" parTransId="{E0613944-F606-42CF-8EB3-CDF4D995E4A9}" sibTransId="{9C7880C4-D3D6-455E-8EE5-6FD9C03A680E}"/>
    <dgm:cxn modelId="{FE9EFFAE-8346-41BB-BAB5-50C83C888C5A}" srcId="{0F643C64-AA1C-4A64-9A7C-6E7D50C72CD0}" destId="{7B99FC2C-07D2-48D4-AAAE-2707F2FECF90}" srcOrd="2" destOrd="0" parTransId="{A9F1AAB9-88FE-48F2-990F-697A49813E25}" sibTransId="{D68B1D77-0319-4D87-BED5-850446C8C982}"/>
    <dgm:cxn modelId="{B1AC84D2-7483-462D-8637-8A7E0D271925}" srcId="{0F643C64-AA1C-4A64-9A7C-6E7D50C72CD0}" destId="{BF69F788-D254-4338-B096-3A7FDDFC00AA}" srcOrd="6" destOrd="0" parTransId="{EF1E1985-67C9-43D0-82DA-B1CFEE29B37C}" sibTransId="{D2B76710-B354-467C-99D9-2B6C24202C1C}"/>
    <dgm:cxn modelId="{3635C8DA-1AAD-4FBE-906A-6DBF5F5329F4}" srcId="{0F643C64-AA1C-4A64-9A7C-6E7D50C72CD0}" destId="{66D7EAF8-7742-4C3A-BF0F-39DCA007FECD}" srcOrd="1" destOrd="0" parTransId="{9BF0FECD-2CB9-448E-A6C9-23E80A7A1717}" sibTransId="{EC5E2EA3-7625-421F-A9A1-9488D37FA72E}"/>
    <dgm:cxn modelId="{92C524DF-DAF2-451B-A214-FCC68473027A}" type="presOf" srcId="{EC2BDE8F-41E5-4F47-92A3-C6E5BAEC9F3E}" destId="{B825601A-F415-45EE-8849-FD39AD238EA5}" srcOrd="0" destOrd="0" presId="urn:microsoft.com/office/officeart/2005/8/layout/hProcess11"/>
    <dgm:cxn modelId="{568B6CF0-6324-4737-830F-1D071BEE9C8F}" type="presOf" srcId="{7B99FC2C-07D2-48D4-AAAE-2707F2FECF90}" destId="{9D0CC07B-E73C-4A2F-8C3B-C38EFA7FD858}" srcOrd="0" destOrd="0" presId="urn:microsoft.com/office/officeart/2005/8/layout/hProcess11"/>
    <dgm:cxn modelId="{ED9D5EFF-DBAC-466A-B814-F5CCD5EF7869}" type="presOf" srcId="{66D7EAF8-7742-4C3A-BF0F-39DCA007FECD}" destId="{99E9F384-8C38-45E8-A620-A70F47AE0503}" srcOrd="0" destOrd="0" presId="urn:microsoft.com/office/officeart/2005/8/layout/hProcess11"/>
    <dgm:cxn modelId="{4FAF950E-B932-44C3-9872-C9A3124B6927}" type="presParOf" srcId="{12F66F51-1A69-434F-B2BF-9932C7067433}" destId="{B7663E13-E8CB-4A11-BF9B-2255123B3DC7}" srcOrd="0" destOrd="0" presId="urn:microsoft.com/office/officeart/2005/8/layout/hProcess11"/>
    <dgm:cxn modelId="{8B5E2FA7-BCBE-4D17-AC58-48A04936FEE5}" type="presParOf" srcId="{12F66F51-1A69-434F-B2BF-9932C7067433}" destId="{9D7A1B82-1254-4456-ADE1-33B02BB5CBD9}" srcOrd="1" destOrd="0" presId="urn:microsoft.com/office/officeart/2005/8/layout/hProcess11"/>
    <dgm:cxn modelId="{85B18E24-BAB9-4C81-945C-25E08435561B}" type="presParOf" srcId="{9D7A1B82-1254-4456-ADE1-33B02BB5CBD9}" destId="{A7F6FFE1-7FF5-42C1-BA95-5CD41E17C579}" srcOrd="0" destOrd="0" presId="urn:microsoft.com/office/officeart/2005/8/layout/hProcess11"/>
    <dgm:cxn modelId="{53E96B6A-AE08-4028-B010-4F39DECC03E0}" type="presParOf" srcId="{A7F6FFE1-7FF5-42C1-BA95-5CD41E17C579}" destId="{274867FB-686F-481A-8981-BEFCDD1DCBEF}" srcOrd="0" destOrd="0" presId="urn:microsoft.com/office/officeart/2005/8/layout/hProcess11"/>
    <dgm:cxn modelId="{FC369C76-C046-4EF0-A9F9-5C06EC9C9F28}" type="presParOf" srcId="{A7F6FFE1-7FF5-42C1-BA95-5CD41E17C579}" destId="{41DFC66D-B11D-4764-A68A-97579DF067C2}" srcOrd="1" destOrd="0" presId="urn:microsoft.com/office/officeart/2005/8/layout/hProcess11"/>
    <dgm:cxn modelId="{B4120CDD-4ED0-4409-B4D8-7981AA2F2546}" type="presParOf" srcId="{A7F6FFE1-7FF5-42C1-BA95-5CD41E17C579}" destId="{0396372D-BFA3-4BF9-BE06-1203C3E92AC5}" srcOrd="2" destOrd="0" presId="urn:microsoft.com/office/officeart/2005/8/layout/hProcess11"/>
    <dgm:cxn modelId="{F16E3C75-34F9-4F65-81BE-09BF6841D8E2}" type="presParOf" srcId="{9D7A1B82-1254-4456-ADE1-33B02BB5CBD9}" destId="{3B827B6C-970C-42B0-977B-1ADF0572C2FB}" srcOrd="1" destOrd="0" presId="urn:microsoft.com/office/officeart/2005/8/layout/hProcess11"/>
    <dgm:cxn modelId="{E33DE6C1-6EAF-4F60-992D-5D9B3408CA63}" type="presParOf" srcId="{9D7A1B82-1254-4456-ADE1-33B02BB5CBD9}" destId="{2E200D7C-C039-457D-B9EF-0AA86C89D0B9}" srcOrd="2" destOrd="0" presId="urn:microsoft.com/office/officeart/2005/8/layout/hProcess11"/>
    <dgm:cxn modelId="{4E0FDABE-96A2-404C-9EF0-2FBB785FC7DB}" type="presParOf" srcId="{2E200D7C-C039-457D-B9EF-0AA86C89D0B9}" destId="{99E9F384-8C38-45E8-A620-A70F47AE0503}" srcOrd="0" destOrd="0" presId="urn:microsoft.com/office/officeart/2005/8/layout/hProcess11"/>
    <dgm:cxn modelId="{32CCB78E-CF70-4877-8272-B2B5B0444F50}" type="presParOf" srcId="{2E200D7C-C039-457D-B9EF-0AA86C89D0B9}" destId="{43F6D697-2F0F-4B5F-B01F-267FB398A1F4}" srcOrd="1" destOrd="0" presId="urn:microsoft.com/office/officeart/2005/8/layout/hProcess11"/>
    <dgm:cxn modelId="{0DD133E8-D6E0-49D5-8CD0-0B35335EC734}" type="presParOf" srcId="{2E200D7C-C039-457D-B9EF-0AA86C89D0B9}" destId="{6A76CCEA-B07E-40C8-8D92-1944B55D8D35}" srcOrd="2" destOrd="0" presId="urn:microsoft.com/office/officeart/2005/8/layout/hProcess11"/>
    <dgm:cxn modelId="{6811077E-6EB0-4CF6-9B69-D2DBD3CC755C}" type="presParOf" srcId="{9D7A1B82-1254-4456-ADE1-33B02BB5CBD9}" destId="{850ACE68-00ED-4E4E-9E9E-AA170A098EDE}" srcOrd="3" destOrd="0" presId="urn:microsoft.com/office/officeart/2005/8/layout/hProcess11"/>
    <dgm:cxn modelId="{A4BC9114-27B6-4248-B2FB-E2658256858B}" type="presParOf" srcId="{9D7A1B82-1254-4456-ADE1-33B02BB5CBD9}" destId="{A7F5D2CA-D945-40F7-BB0F-98F6B5B6DE48}" srcOrd="4" destOrd="0" presId="urn:microsoft.com/office/officeart/2005/8/layout/hProcess11"/>
    <dgm:cxn modelId="{C4064FCD-2ECC-4D95-A49D-2A25C027F381}" type="presParOf" srcId="{A7F5D2CA-D945-40F7-BB0F-98F6B5B6DE48}" destId="{9D0CC07B-E73C-4A2F-8C3B-C38EFA7FD858}" srcOrd="0" destOrd="0" presId="urn:microsoft.com/office/officeart/2005/8/layout/hProcess11"/>
    <dgm:cxn modelId="{B8243307-2990-4345-A531-D0A46CE78C52}" type="presParOf" srcId="{A7F5D2CA-D945-40F7-BB0F-98F6B5B6DE48}" destId="{1AD7BBE6-C125-4434-9DC1-42922D7819F0}" srcOrd="1" destOrd="0" presId="urn:microsoft.com/office/officeart/2005/8/layout/hProcess11"/>
    <dgm:cxn modelId="{30826FDB-95A2-4761-97F2-5769BD922A40}" type="presParOf" srcId="{A7F5D2CA-D945-40F7-BB0F-98F6B5B6DE48}" destId="{0E113D7C-ABFB-4CE6-AA20-A47E5829D92A}" srcOrd="2" destOrd="0" presId="urn:microsoft.com/office/officeart/2005/8/layout/hProcess11"/>
    <dgm:cxn modelId="{61AD8B91-7297-4D66-BCEA-290E0B64C065}" type="presParOf" srcId="{9D7A1B82-1254-4456-ADE1-33B02BB5CBD9}" destId="{03BACF4E-F6D4-4D32-A506-6BB2F90CEA4C}" srcOrd="5" destOrd="0" presId="urn:microsoft.com/office/officeart/2005/8/layout/hProcess11"/>
    <dgm:cxn modelId="{726F6D7E-B8A9-41BA-AC8F-E8B71202CAD7}" type="presParOf" srcId="{9D7A1B82-1254-4456-ADE1-33B02BB5CBD9}" destId="{90EB20A9-5B83-445C-9C0A-28B0A1D51630}" srcOrd="6" destOrd="0" presId="urn:microsoft.com/office/officeart/2005/8/layout/hProcess11"/>
    <dgm:cxn modelId="{4E916068-3CF5-4CF0-93CC-B63506C28D7C}" type="presParOf" srcId="{90EB20A9-5B83-445C-9C0A-28B0A1D51630}" destId="{77D8065B-724B-4DD2-B06E-69DAAAEC5B40}" srcOrd="0" destOrd="0" presId="urn:microsoft.com/office/officeart/2005/8/layout/hProcess11"/>
    <dgm:cxn modelId="{262EEA32-8E03-40C4-B2FB-B8557B0FF7A9}" type="presParOf" srcId="{90EB20A9-5B83-445C-9C0A-28B0A1D51630}" destId="{4A879078-98B1-4685-A802-2CF89F35C012}" srcOrd="1" destOrd="0" presId="urn:microsoft.com/office/officeart/2005/8/layout/hProcess11"/>
    <dgm:cxn modelId="{9123AAF5-C200-4BEB-811B-7C39D64FF8AF}" type="presParOf" srcId="{90EB20A9-5B83-445C-9C0A-28B0A1D51630}" destId="{10DE7CD2-78D0-4311-95C9-113BD78D6272}" srcOrd="2" destOrd="0" presId="urn:microsoft.com/office/officeart/2005/8/layout/hProcess11"/>
    <dgm:cxn modelId="{17DA13D3-3858-4420-A1B4-8B7C99A5FC55}" type="presParOf" srcId="{9D7A1B82-1254-4456-ADE1-33B02BB5CBD9}" destId="{B41C31D1-D4DD-45BB-8362-55E6FD9A5223}" srcOrd="7" destOrd="0" presId="urn:microsoft.com/office/officeart/2005/8/layout/hProcess11"/>
    <dgm:cxn modelId="{B8DA8D76-0E62-495E-BE9A-24CC5133E245}" type="presParOf" srcId="{9D7A1B82-1254-4456-ADE1-33B02BB5CBD9}" destId="{CD096517-37FB-4589-9195-85784970EC4D}" srcOrd="8" destOrd="0" presId="urn:microsoft.com/office/officeart/2005/8/layout/hProcess11"/>
    <dgm:cxn modelId="{0E694133-7621-4F8C-8D7E-96BF7FC680A3}" type="presParOf" srcId="{CD096517-37FB-4589-9195-85784970EC4D}" destId="{B825601A-F415-45EE-8849-FD39AD238EA5}" srcOrd="0" destOrd="0" presId="urn:microsoft.com/office/officeart/2005/8/layout/hProcess11"/>
    <dgm:cxn modelId="{7789971F-8C96-4DB4-8908-EC085A1EEAA8}" type="presParOf" srcId="{CD096517-37FB-4589-9195-85784970EC4D}" destId="{10D8548F-AE09-4403-950D-85C06556AD91}" srcOrd="1" destOrd="0" presId="urn:microsoft.com/office/officeart/2005/8/layout/hProcess11"/>
    <dgm:cxn modelId="{711589DE-5DAB-481D-8BAD-295020F69294}" type="presParOf" srcId="{CD096517-37FB-4589-9195-85784970EC4D}" destId="{CF71C23F-4514-468E-BFC3-E268EE8C620C}" srcOrd="2" destOrd="0" presId="urn:microsoft.com/office/officeart/2005/8/layout/hProcess11"/>
    <dgm:cxn modelId="{7A3D14B8-5B36-4333-AFBB-8E9297A12581}" type="presParOf" srcId="{9D7A1B82-1254-4456-ADE1-33B02BB5CBD9}" destId="{243C6765-0299-4FD5-8706-8A88846C9351}" srcOrd="9" destOrd="0" presId="urn:microsoft.com/office/officeart/2005/8/layout/hProcess11"/>
    <dgm:cxn modelId="{EAD4665F-9A70-48D8-A7D3-173EED16C7B7}" type="presParOf" srcId="{9D7A1B82-1254-4456-ADE1-33B02BB5CBD9}" destId="{BC17CF46-992C-453B-9B33-BE3770F63D4A}" srcOrd="10" destOrd="0" presId="urn:microsoft.com/office/officeart/2005/8/layout/hProcess11"/>
    <dgm:cxn modelId="{905C8E59-577A-42E8-B714-BEDE9AF6C143}" type="presParOf" srcId="{BC17CF46-992C-453B-9B33-BE3770F63D4A}" destId="{2AE02BE0-B30B-4EE9-B7A8-5626FEEDF84B}" srcOrd="0" destOrd="0" presId="urn:microsoft.com/office/officeart/2005/8/layout/hProcess11"/>
    <dgm:cxn modelId="{0F17F932-4814-42A1-9249-7D9764A9B1ED}" type="presParOf" srcId="{BC17CF46-992C-453B-9B33-BE3770F63D4A}" destId="{3F7FB653-CF0E-40E7-8585-6E006DEA2243}" srcOrd="1" destOrd="0" presId="urn:microsoft.com/office/officeart/2005/8/layout/hProcess11"/>
    <dgm:cxn modelId="{EB166E65-81A2-47B4-A6B9-27F42FFF2A62}" type="presParOf" srcId="{BC17CF46-992C-453B-9B33-BE3770F63D4A}" destId="{F359E710-2326-45D5-B11A-E5981917F0D1}" srcOrd="2" destOrd="0" presId="urn:microsoft.com/office/officeart/2005/8/layout/hProcess11"/>
    <dgm:cxn modelId="{65014E24-B323-4E9E-9E6D-CC7C56048CAA}" type="presParOf" srcId="{9D7A1B82-1254-4456-ADE1-33B02BB5CBD9}" destId="{16BBD797-D8FD-460B-A497-A48DA7EB76D9}" srcOrd="11" destOrd="0" presId="urn:microsoft.com/office/officeart/2005/8/layout/hProcess11"/>
    <dgm:cxn modelId="{29285B02-A090-4B23-B8F2-61A2B9356C28}" type="presParOf" srcId="{9D7A1B82-1254-4456-ADE1-33B02BB5CBD9}" destId="{A7204151-98A9-469F-9BF8-8A571A0CE564}" srcOrd="12" destOrd="0" presId="urn:microsoft.com/office/officeart/2005/8/layout/hProcess11"/>
    <dgm:cxn modelId="{A4F33D0E-3475-4FEB-82A4-778C5EAA2298}" type="presParOf" srcId="{A7204151-98A9-469F-9BF8-8A571A0CE564}" destId="{1A421529-EC55-4E30-920B-DAAE40B171C6}" srcOrd="0" destOrd="0" presId="urn:microsoft.com/office/officeart/2005/8/layout/hProcess11"/>
    <dgm:cxn modelId="{914323F0-A1E9-47E2-8503-4F920E5424C5}" type="presParOf" srcId="{A7204151-98A9-469F-9BF8-8A571A0CE564}" destId="{747C852C-D8C6-43F6-9B42-758518BF8DB3}" srcOrd="1" destOrd="0" presId="urn:microsoft.com/office/officeart/2005/8/layout/hProcess11"/>
    <dgm:cxn modelId="{DBE3024C-964F-4502-83AD-C510F178E61A}" type="presParOf" srcId="{A7204151-98A9-469F-9BF8-8A571A0CE564}" destId="{C2552D53-1501-4455-908D-519561BC2E94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663E13-E8CB-4A11-BF9B-2255123B3DC7}">
      <dsp:nvSpPr>
        <dsp:cNvPr id="0" name=""/>
        <dsp:cNvSpPr/>
      </dsp:nvSpPr>
      <dsp:spPr>
        <a:xfrm>
          <a:off x="0" y="1271766"/>
          <a:ext cx="11413435" cy="1695689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74867FB-686F-481A-8981-BEFCDD1DCBEF}">
      <dsp:nvSpPr>
        <dsp:cNvPr id="0" name=""/>
        <dsp:cNvSpPr/>
      </dsp:nvSpPr>
      <dsp:spPr>
        <a:xfrm>
          <a:off x="64128" y="0"/>
          <a:ext cx="1011267" cy="169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Edital do art. 52º, § 1º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19/06/2024</a:t>
          </a:r>
        </a:p>
      </dsp:txBody>
      <dsp:txXfrm>
        <a:off x="64128" y="0"/>
        <a:ext cx="1011267" cy="1695689"/>
      </dsp:txXfrm>
    </dsp:sp>
    <dsp:sp modelId="{41DFC66D-B11D-4764-A68A-97579DF067C2}">
      <dsp:nvSpPr>
        <dsp:cNvPr id="0" name=""/>
        <dsp:cNvSpPr/>
      </dsp:nvSpPr>
      <dsp:spPr>
        <a:xfrm>
          <a:off x="357801" y="1907650"/>
          <a:ext cx="423922" cy="423922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9E9F384-8C38-45E8-A620-A70F47AE0503}">
      <dsp:nvSpPr>
        <dsp:cNvPr id="0" name=""/>
        <dsp:cNvSpPr/>
      </dsp:nvSpPr>
      <dsp:spPr>
        <a:xfrm>
          <a:off x="1195279" y="2543533"/>
          <a:ext cx="1137303" cy="169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Prazo para habilitações e divergências 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04/07/2024</a:t>
          </a:r>
        </a:p>
      </dsp:txBody>
      <dsp:txXfrm>
        <a:off x="1195279" y="2543533"/>
        <a:ext cx="1137303" cy="1695689"/>
      </dsp:txXfrm>
    </dsp:sp>
    <dsp:sp modelId="{43F6D697-2F0F-4B5F-B01F-267FB398A1F4}">
      <dsp:nvSpPr>
        <dsp:cNvPr id="0" name=""/>
        <dsp:cNvSpPr/>
      </dsp:nvSpPr>
      <dsp:spPr>
        <a:xfrm>
          <a:off x="1551969" y="1907650"/>
          <a:ext cx="423922" cy="423922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9D0CC07B-E73C-4A2F-8C3B-C38EFA7FD858}">
      <dsp:nvSpPr>
        <dsp:cNvPr id="0" name=""/>
        <dsp:cNvSpPr/>
      </dsp:nvSpPr>
      <dsp:spPr>
        <a:xfrm>
          <a:off x="2389447" y="0"/>
          <a:ext cx="1984867" cy="169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Prazo para apresentação da segunda lista de credores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18/08/2024</a:t>
          </a:r>
        </a:p>
      </dsp:txBody>
      <dsp:txXfrm>
        <a:off x="2389447" y="0"/>
        <a:ext cx="1984867" cy="1695689"/>
      </dsp:txXfrm>
    </dsp:sp>
    <dsp:sp modelId="{1AD7BBE6-C125-4434-9DC1-42922D7819F0}">
      <dsp:nvSpPr>
        <dsp:cNvPr id="0" name=""/>
        <dsp:cNvSpPr/>
      </dsp:nvSpPr>
      <dsp:spPr>
        <a:xfrm>
          <a:off x="3169919" y="1907650"/>
          <a:ext cx="423922" cy="423922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77D8065B-724B-4DD2-B06E-69DAAAEC5B40}">
      <dsp:nvSpPr>
        <dsp:cNvPr id="0" name=""/>
        <dsp:cNvSpPr/>
      </dsp:nvSpPr>
      <dsp:spPr>
        <a:xfrm>
          <a:off x="4431179" y="2543533"/>
          <a:ext cx="1137303" cy="169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Edital do art. 7º, § 2º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02/09/2024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200" b="1" kern="1200" noProof="0" dirty="0">
            <a:solidFill>
              <a:schemeClr val="tx1"/>
            </a:solidFill>
            <a:latin typeface="Aptos" panose="020B0004020202020204" pitchFamily="34" charset="0"/>
            <a:cs typeface="Calibri" panose="020F0502020204030204" pitchFamily="34" charset="0"/>
          </a:endParaRPr>
        </a:p>
      </dsp:txBody>
      <dsp:txXfrm>
        <a:off x="4431179" y="2543533"/>
        <a:ext cx="1137303" cy="1695689"/>
      </dsp:txXfrm>
    </dsp:sp>
    <dsp:sp modelId="{4A879078-98B1-4685-A802-2CF89F35C012}">
      <dsp:nvSpPr>
        <dsp:cNvPr id="0" name=""/>
        <dsp:cNvSpPr/>
      </dsp:nvSpPr>
      <dsp:spPr>
        <a:xfrm>
          <a:off x="4787870" y="1907650"/>
          <a:ext cx="423922" cy="423922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825601A-F415-45EE-8849-FD39AD238EA5}">
      <dsp:nvSpPr>
        <dsp:cNvPr id="0" name=""/>
        <dsp:cNvSpPr/>
      </dsp:nvSpPr>
      <dsp:spPr>
        <a:xfrm>
          <a:off x="5625348" y="0"/>
          <a:ext cx="2257296" cy="169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Prazo para ajuizamento de impugnação de créditos</a:t>
          </a:r>
        </a:p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b="1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12/09/2024</a:t>
          </a:r>
        </a:p>
      </dsp:txBody>
      <dsp:txXfrm>
        <a:off x="5625348" y="0"/>
        <a:ext cx="2257296" cy="1695689"/>
      </dsp:txXfrm>
    </dsp:sp>
    <dsp:sp modelId="{10D8548F-AE09-4403-950D-85C06556AD91}">
      <dsp:nvSpPr>
        <dsp:cNvPr id="0" name=""/>
        <dsp:cNvSpPr/>
      </dsp:nvSpPr>
      <dsp:spPr>
        <a:xfrm>
          <a:off x="6542035" y="1907650"/>
          <a:ext cx="423922" cy="423922"/>
        </a:xfrm>
        <a:prstGeom prst="ellipse">
          <a:avLst/>
        </a:prstGeom>
        <a:solidFill>
          <a:srgbClr val="00B05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AE02BE0-B30B-4EE9-B7A8-5626FEEDF84B}">
      <dsp:nvSpPr>
        <dsp:cNvPr id="0" name=""/>
        <dsp:cNvSpPr/>
      </dsp:nvSpPr>
      <dsp:spPr>
        <a:xfrm>
          <a:off x="7939509" y="2543533"/>
          <a:ext cx="1137303" cy="169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Consolidação do quadro geral de credores</a:t>
          </a:r>
        </a:p>
      </dsp:txBody>
      <dsp:txXfrm>
        <a:off x="7939509" y="2543533"/>
        <a:ext cx="1137303" cy="1695689"/>
      </dsp:txXfrm>
    </dsp:sp>
    <dsp:sp modelId="{3F7FB653-CF0E-40E7-8585-6E006DEA2243}">
      <dsp:nvSpPr>
        <dsp:cNvPr id="0" name=""/>
        <dsp:cNvSpPr/>
      </dsp:nvSpPr>
      <dsp:spPr>
        <a:xfrm>
          <a:off x="8296200" y="1907650"/>
          <a:ext cx="423922" cy="423922"/>
        </a:xfrm>
        <a:prstGeom prst="ellipse">
          <a:avLst/>
        </a:prstGeom>
        <a:solidFill>
          <a:schemeClr val="accent4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1A421529-EC55-4E30-920B-DAAE40B171C6}">
      <dsp:nvSpPr>
        <dsp:cNvPr id="0" name=""/>
        <dsp:cNvSpPr/>
      </dsp:nvSpPr>
      <dsp:spPr>
        <a:xfrm>
          <a:off x="9133678" y="0"/>
          <a:ext cx="1137303" cy="16956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85344" numCol="1" spcCol="1270" anchor="b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200" kern="1200" noProof="0" dirty="0">
              <a:solidFill>
                <a:schemeClr val="tx1"/>
              </a:solidFill>
              <a:latin typeface="Aptos" panose="020B0004020202020204" pitchFamily="34" charset="0"/>
              <a:cs typeface="Calibri" panose="020F0502020204030204" pitchFamily="34" charset="0"/>
            </a:rPr>
            <a:t>Edital do art. 18</a:t>
          </a:r>
        </a:p>
      </dsp:txBody>
      <dsp:txXfrm>
        <a:off x="9133678" y="0"/>
        <a:ext cx="1137303" cy="1695689"/>
      </dsp:txXfrm>
    </dsp:sp>
    <dsp:sp modelId="{747C852C-D8C6-43F6-9B42-758518BF8DB3}">
      <dsp:nvSpPr>
        <dsp:cNvPr id="0" name=""/>
        <dsp:cNvSpPr/>
      </dsp:nvSpPr>
      <dsp:spPr>
        <a:xfrm>
          <a:off x="9490368" y="1907650"/>
          <a:ext cx="423922" cy="423922"/>
        </a:xfrm>
        <a:prstGeom prst="ellipse">
          <a:avLst/>
        </a:prstGeom>
        <a:solidFill>
          <a:srgbClr val="FF0000"/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timeline" pri="103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300">
                <a:latin typeface="Aptos" panose="020B00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300">
                <a:latin typeface="Aptos" panose="020B0004020202020204" pitchFamily="34" charset="0"/>
              </a:defRPr>
            </a:lvl1pPr>
          </a:lstStyle>
          <a:p>
            <a:fld id="{57551F44-3D21-456E-B694-EF6950DDE6C5}" type="datetimeFigureOut">
              <a:rPr lang="pt-BR" smtClean="0"/>
              <a:pPr/>
              <a:t>25/05/2026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vert="horz" lIns="99075" tIns="49538" rIns="99075" bIns="49538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300">
                <a:latin typeface="Aptos" panose="020B0004020202020204" pitchFamily="34" charset="0"/>
              </a:defRPr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300">
                <a:latin typeface="Aptos" panose="020B0004020202020204" pitchFamily="34" charset="0"/>
              </a:defRPr>
            </a:lvl1pPr>
          </a:lstStyle>
          <a:p>
            <a:fld id="{52041446-07C7-4080-92C1-6D35D1027BA8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85967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839864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400201-B631-BBC7-BB00-DF42831BD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2FBD7AD-71E6-C939-5AF0-AFF5BAC198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14FD02A-C6AC-2CB6-B4C8-365022F442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860A969-F626-E06B-95CD-BFC29FC9B3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347452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07FE44-6D99-DE88-7F0D-8C652C011F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911914D-4276-EAF2-9AF1-6576333C06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895AA883-E356-C883-9AFD-0DBF78484E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D0C82FD-1FEA-962C-7656-DDED14DB3B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78986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911894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F1AA7F-C50F-7199-FC45-B683A2F7C6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CD468B3-28B3-FA5D-8719-C80C0B0A9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A7F28929-85C0-6A5C-CF67-9321B1BBA3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089AB08-8CCC-0CFF-87A4-3DF6D64DD3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584224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B88AD-14FA-1C78-01F1-CCC898F76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4F5F31A-D10B-A395-866E-5D2498A12C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E68E2432-DD78-930A-0362-D5C237DB36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D2F1BD-E0AE-0A3A-8CF4-6DAD5CCC6C3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01317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732A8C-8D00-E326-4D35-237F732A8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0C9A7B9-48E8-B541-688D-7392763B436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6019FDD-A590-D2D5-E4C3-C437D10E33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F93386A-7200-7B2A-AFAA-E44639BE24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79122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1E73F-384C-F26A-32A3-C1F1267D48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629C90C1-DADD-F9FF-E260-CCD406B3E8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9295A8D-1651-F6B0-44D5-0D0E359523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7149E3D-2917-61A5-89B6-C180603D95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7393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F09C2-A43E-7A66-78EF-300680DA5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FF7DF13-33BE-53A4-0E20-CA5B697C71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AFE9442-36C9-0DF0-3BE4-7E6035FA96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4DE1A5B-7975-6C2B-524C-C4B90A7B1F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159187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4B0B6-5A4B-1125-7BD7-058EDC9E0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BD66BD3-64DB-7093-472F-355EF7A2FA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90203F58-7737-3B59-3848-63334FD59E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95AF38F-0713-477C-94CE-383EF29DDE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449880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0D0299-A6F2-E67F-14D1-C37C4BCBD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D96374E-CB6F-B6CF-F863-E3403D6BF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94CB5DD-9926-0D6E-4EB4-6169F71D2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07AED1A0-A5C3-FDFB-D643-9F236FFF10D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18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457977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9A51C-CD2A-D1A0-CA64-A0E03056BA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4D08C79C-BFFD-903E-DF79-B91B3340A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C55B335-A49C-86BF-39E5-1D6B3D323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EBC9499-2A1E-97A1-862C-4B788F7E54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19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886601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1577C0-417A-5FF4-8D42-7D639AEC07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D3D88E1E-7915-6560-70DE-E1E68B1FB1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09AA987-27DC-0226-D39E-48F19045C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9994DCFD-2B41-C50D-C38B-D2AF2A641D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35074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11812-E701-D564-F123-11080C4D47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C601003-19D4-46F1-9B9E-C30A91A74E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50DB52B-9DD6-B705-1466-9A0295FCE0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C312748-7EAD-BF17-5FD4-CA12E73AAC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859605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15DBA-72EF-9A23-4FE3-C84315E70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2221E20-1349-308F-D4A0-0004DCE099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6671EDC4-8534-F7D9-C1F1-3857D53382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FA6F0A9-5329-C1F9-C952-661A4BCAF07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282202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9D94A-A0C7-12E9-2224-949DF09B1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03EA7578-700E-954A-9352-B273312144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D36EE194-ED83-D7AD-3083-9D091A94FEE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FBB7568-675E-6E40-42BF-4ED7514B71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09690205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00AB9-1194-AC1E-BC14-460DC9E20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21BB6C3A-D0B7-7676-37EE-E7579D6F9E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BE2B7CF8-ED3A-C5C5-2A61-34AFA50442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10F75A01-3B71-942F-C291-49D1279CDEF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789680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F0FBC-BB63-146D-CFE9-7230EFC9DA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76BE939-710F-17F6-799A-20608924D3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9FCBF51-DAB0-6D25-968E-015F7F838A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7E31B2B-4E1F-7114-A3A5-4CC666CDF0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65694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221860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041446-07C7-4080-92C1-6D35D1027BA8}" type="slidenum">
              <a:rPr lang="pt-BR" smtClean="0"/>
              <a:t>27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29386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30CB2-9B44-BA44-9E12-1A30640ABD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5162F9-8525-2341-8DAA-94E2C900BC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77821-BFB9-244C-917C-E118A112F3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36291A-E35F-5A40-A33C-15CAB08461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FCC449-BD21-DC4D-90AB-B39352878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43393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05061-3026-974E-A959-673378B29F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491CA2-3B0B-1E4F-B036-3CF9744EAB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3AE5CA-781D-2F45-B72F-DEFC98F562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D40F9B-5766-E449-9674-438E71821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A5B20-BA37-0B40-8854-CFD6FD7C3E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14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>
            <a:extLst>
              <a:ext uri="{FF2B5EF4-FFF2-40B4-BE49-F238E27FC236}">
                <a16:creationId xmlns:a16="http://schemas.microsoft.com/office/drawing/2014/main" id="{A35D4078-5FC7-4B38-73A4-4D671840FBB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8879" y="3887863"/>
            <a:ext cx="3334242" cy="400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3525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47">
            <a:extLst>
              <a:ext uri="{FF2B5EF4-FFF2-40B4-BE49-F238E27FC236}">
                <a16:creationId xmlns:a16="http://schemas.microsoft.com/office/drawing/2014/main" id="{9C0CD2C1-912F-AD8C-96F5-698298B02816}"/>
              </a:ext>
            </a:extLst>
          </p:cNvPr>
          <p:cNvCxnSpPr>
            <a:cxnSpLocks/>
          </p:cNvCxnSpPr>
          <p:nvPr userDrawn="1"/>
        </p:nvCxnSpPr>
        <p:spPr>
          <a:xfrm>
            <a:off x="11952000" y="0"/>
            <a:ext cx="0" cy="6858000"/>
          </a:xfrm>
          <a:prstGeom prst="line">
            <a:avLst/>
          </a:prstGeom>
          <a:ln>
            <a:solidFill>
              <a:srgbClr val="E57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07057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D9A29B9B-D0D3-643A-2067-6E417E756FB3}"/>
              </a:ext>
            </a:extLst>
          </p:cNvPr>
          <p:cNvCxnSpPr>
            <a:cxnSpLocks/>
          </p:cNvCxnSpPr>
          <p:nvPr userDrawn="1"/>
        </p:nvCxnSpPr>
        <p:spPr>
          <a:xfrm>
            <a:off x="0" y="6516000"/>
            <a:ext cx="12193200" cy="0"/>
          </a:xfrm>
          <a:prstGeom prst="line">
            <a:avLst/>
          </a:prstGeom>
          <a:ln>
            <a:solidFill>
              <a:srgbClr val="E57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03927939-24F2-30AE-BE9B-967EC2729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9731" y="6542126"/>
            <a:ext cx="2743200" cy="205475"/>
          </a:xfrm>
        </p:spPr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66099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14">
            <a:extLst>
              <a:ext uri="{FF2B5EF4-FFF2-40B4-BE49-F238E27FC236}">
                <a16:creationId xmlns:a16="http://schemas.microsoft.com/office/drawing/2014/main" id="{D9A29B9B-D0D3-643A-2067-6E417E756FB3}"/>
              </a:ext>
            </a:extLst>
          </p:cNvPr>
          <p:cNvCxnSpPr>
            <a:cxnSpLocks/>
          </p:cNvCxnSpPr>
          <p:nvPr userDrawn="1"/>
        </p:nvCxnSpPr>
        <p:spPr>
          <a:xfrm>
            <a:off x="0" y="6516000"/>
            <a:ext cx="12193200" cy="0"/>
          </a:xfrm>
          <a:prstGeom prst="line">
            <a:avLst/>
          </a:prstGeom>
          <a:ln>
            <a:solidFill>
              <a:srgbClr val="E57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ço Reservado para Número de Slide 12">
            <a:extLst>
              <a:ext uri="{FF2B5EF4-FFF2-40B4-BE49-F238E27FC236}">
                <a16:creationId xmlns:a16="http://schemas.microsoft.com/office/drawing/2014/main" id="{03927939-24F2-30AE-BE9B-967EC2729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9731" y="6542126"/>
            <a:ext cx="2743200" cy="205475"/>
          </a:xfrm>
        </p:spPr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826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4A3FB3-B9EB-B74F-AC52-0C781ED8BC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8A113-7E85-FB4C-9B6A-7A3A46CFB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81E00B-0BAD-EB4D-B2BB-6ACD67C7E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C86AC-ECB6-E941-8660-E37D0B066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C0ECB2-4188-5A42-9D02-EB907C037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19601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2519E1-82A9-734E-9CEF-EDF1740C3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9EC166-B101-5D49-9C4D-81148DA2B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B44653-A253-CC4D-9FD7-1DAA7EA409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F9AB8-F740-9447-9115-C4DBBC5A5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E25D6F4-D0C6-7B4B-A299-8C822BAEB7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BB32C5-9F1B-134A-BF10-440A89204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661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EED0-FBD5-BD42-AC51-8C71F8BCF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0E8CB1-CD59-0344-AC9B-69342065EF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35FDA4E-8693-1B42-9AFB-AE013A82E9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ECD002-B26C-A24F-A136-388ABC71B1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14978EC-58B0-644F-905C-F4C04CA3EE0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C86FC5-0588-8242-99E5-8C82B6F77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8D41639-1D13-6944-B007-BE86D999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779549-C26E-7E48-9641-1922B614B1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9955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E03E3-08CB-7247-9405-0C67A8A3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4C8ABD-0F6E-A341-B24E-4558B8A8CA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D533A67-76EA-FB49-A9A1-36498FC99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8FE95F-9D99-0B40-99DC-E803BDC7B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78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1FEFCB-99D5-8F43-A417-060FDD501E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BC447A-315B-B545-954D-5512CF9887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BF29DE-778C-6E41-9A4E-C1A4D7E79A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42550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A5D061-A9E9-2046-B87A-E0B6D7A0E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F3DC23-22E3-D942-AE21-80AB267FD5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7A351-3E5D-6A43-B72F-BA55AAB021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413995-8769-8941-8521-08F67CD612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E885F8-8233-064E-BD72-4B1E03D7A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B5CE7D-7007-6F46-BBBC-02E5C52D0D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5227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267F4-A4BE-5549-9EEC-45CB1EC904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84015-3CED-924B-96E4-F74A5B7D63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DD9ACC-0CA0-7045-B7C2-9B0C676C96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F7B701-08F4-184E-88AD-5C896FCE0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D5970-92ED-B141-982C-8B2AB7F2A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EE996C-2FC9-A244-9089-D991396B4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90105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E0AA05-582A-3240-955D-2D3DA06A2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89D209-E1F0-814B-888B-FFC85CA16B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72832-D670-A447-9B5E-0888531564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65963F-7746-B644-9660-E45B482D4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74AD4C-28AB-5840-8356-F4501892B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1525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4B5433F-913E-2F4B-B9C8-0C435E0C2A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01A189-13F3-7141-A39E-50F1AAC98B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2FB64D-74CC-734C-9DF9-0AA2BF0D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CBA0CB-C0E5-7440-8556-C55980B68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AAEAC-F536-4949-9AB4-ABEE331B0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0565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0727749-1445-F84E-BFD5-13045E4037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5240D9-DD8F-F44F-8156-EA66E92A5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ACFF82-1A3F-6E49-A243-EE74AECD2F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125963-8E9E-D14A-A644-BE2CBBA1A5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F8AFA2-C474-9141-90B4-47C9FE55A4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tos" panose="020B0004020202020204" pitchFamily="34" charset="0"/>
              </a:defRPr>
            </a:lvl1pPr>
          </a:lstStyle>
          <a:p>
            <a:fld id="{657E2ADB-13F1-1B49-B095-532E0B516969}" type="slidenum">
              <a:rPr lang="en-US" smtClean="0"/>
              <a:pPr/>
              <a:t>‹nº›</a:t>
            </a:fld>
            <a:endParaRPr lang="en-US" dirty="0"/>
          </a:p>
        </p:txBody>
      </p:sp>
      <p:pic>
        <p:nvPicPr>
          <p:cNvPr id="7" name="Imagem 6" descr="Interface gráfica do usuário, Texto&#10;&#10;Descrição gerada automaticamente com confiança média">
            <a:extLst>
              <a:ext uri="{FF2B5EF4-FFF2-40B4-BE49-F238E27FC236}">
                <a16:creationId xmlns:a16="http://schemas.microsoft.com/office/drawing/2014/main" id="{2C2A63D9-97D2-6512-9CAB-FE781668449E}"/>
              </a:ext>
            </a:extLst>
          </p:cNvPr>
          <p:cNvPicPr>
            <a:picLocks noChangeAspect="1"/>
          </p:cNvPicPr>
          <p:nvPr userDrawn="1"/>
        </p:nvPicPr>
        <p:blipFill>
          <a:blip r:embed="rId17"/>
          <a:stretch>
            <a:fillRect/>
          </a:stretch>
        </p:blipFill>
        <p:spPr>
          <a:xfrm>
            <a:off x="9820426" y="-746153"/>
            <a:ext cx="3488852" cy="196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1501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62" r:id="rId5"/>
    <p:sldLayoutId id="2147483663" r:id="rId6"/>
    <p:sldLayoutId id="2147483651" r:id="rId7"/>
    <p:sldLayoutId id="2147483652" r:id="rId8"/>
    <p:sldLayoutId id="2147483653" r:id="rId9"/>
    <p:sldLayoutId id="2147483654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tos" panose="020B00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tos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scalzilliaj.com.br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sv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1" descr="A blurry image of a blue and orange squares&#10;&#10;AI-generated content may be incorrect.">
            <a:extLst>
              <a:ext uri="{FF2B5EF4-FFF2-40B4-BE49-F238E27FC236}">
                <a16:creationId xmlns:a16="http://schemas.microsoft.com/office/drawing/2014/main" id="{A73AAE7C-53A6-7A73-0B9C-27D095868A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m 2" descr="Logotipo&#10;&#10;O conteúdo gerado por IA pode estar incorreto.">
            <a:extLst>
              <a:ext uri="{FF2B5EF4-FFF2-40B4-BE49-F238E27FC236}">
                <a16:creationId xmlns:a16="http://schemas.microsoft.com/office/drawing/2014/main" id="{4C335E2D-92F6-08D0-E38F-614E187F98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178" y="2609234"/>
            <a:ext cx="4107180" cy="1166862"/>
          </a:xfrm>
          <a:prstGeom prst="rect">
            <a:avLst/>
          </a:prstGeom>
        </p:spPr>
      </p:pic>
      <p:sp>
        <p:nvSpPr>
          <p:cNvPr id="4" name="TextBox 4">
            <a:extLst>
              <a:ext uri="{FF2B5EF4-FFF2-40B4-BE49-F238E27FC236}">
                <a16:creationId xmlns:a16="http://schemas.microsoft.com/office/drawing/2014/main" id="{601359FD-1EAC-0DBA-50AA-ADBEF13C281D}"/>
              </a:ext>
            </a:extLst>
          </p:cNvPr>
          <p:cNvSpPr txBox="1"/>
          <p:nvPr/>
        </p:nvSpPr>
        <p:spPr>
          <a:xfrm>
            <a:off x="6936869" y="1973540"/>
            <a:ext cx="5159881" cy="3877985"/>
          </a:xfrm>
          <a:prstGeom prst="rect">
            <a:avLst/>
          </a:prstGeom>
          <a:noFill/>
        </p:spPr>
        <p:txBody>
          <a:bodyPr wrap="square" numCol="1" spcCol="548640" rtlCol="0">
            <a:spAutoFit/>
          </a:bodyPr>
          <a:lstStyle/>
          <a:p>
            <a:pPr algn="ctr">
              <a:spcBef>
                <a:spcPts val="1800"/>
              </a:spcBef>
              <a:buSzPct val="120000"/>
            </a:pPr>
            <a:r>
              <a:rPr lang="pt-BR" sz="2400" noProof="0" dirty="0">
                <a:solidFill>
                  <a:srgbClr val="EF7A4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Relatório Mensal de Atividades</a:t>
            </a:r>
          </a:p>
          <a:p>
            <a:pPr algn="ctr">
              <a:spcAft>
                <a:spcPts val="1000"/>
              </a:spcAft>
              <a:buSzPct val="120000"/>
            </a:pPr>
            <a:r>
              <a:rPr lang="pt-BR" sz="2400" noProof="0" dirty="0">
                <a:solidFill>
                  <a:srgbClr val="EF7A40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(RMA)</a:t>
            </a:r>
          </a:p>
          <a:p>
            <a:pPr algn="ctr">
              <a:lnSpc>
                <a:spcPct val="150000"/>
              </a:lnSpc>
              <a:buSzPct val="120000"/>
            </a:pPr>
            <a:r>
              <a:rPr lang="pt-BR" sz="1600" noProof="0" dirty="0">
                <a:solidFill>
                  <a:schemeClr val="bg1"/>
                </a:solidFill>
                <a:latin typeface="Aptos" panose="020B0004020202020204" pitchFamily="34" charset="0"/>
              </a:rPr>
              <a:t>Processo n. 5018748-66.2024.8.21.0010/RS</a:t>
            </a:r>
          </a:p>
          <a:p>
            <a:pPr algn="ctr">
              <a:spcBef>
                <a:spcPts val="1800"/>
              </a:spcBef>
              <a:buSzPct val="120000"/>
            </a:pPr>
            <a:r>
              <a:rPr lang="pt-BR" sz="1600" noProof="0" dirty="0">
                <a:solidFill>
                  <a:schemeClr val="bg1"/>
                </a:solidFill>
                <a:latin typeface="Aptos" panose="020B0004020202020204" pitchFamily="34" charset="0"/>
              </a:rPr>
              <a:t>Juízo da Vara Regional Empresarial da Comarca de Caxias do Sul/RS</a:t>
            </a:r>
          </a:p>
          <a:p>
            <a:pPr algn="ctr">
              <a:buSzPct val="120000"/>
            </a:pPr>
            <a:endParaRPr lang="pt-BR" sz="1600" noProof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algn="ctr">
              <a:buSzPct val="120000"/>
            </a:pPr>
            <a:endParaRPr lang="pt-BR" sz="1600" noProof="0" dirty="0">
              <a:solidFill>
                <a:schemeClr val="bg1"/>
              </a:solidFill>
              <a:latin typeface="Aptos" panose="020B0004020202020204" pitchFamily="34" charset="0"/>
            </a:endParaRPr>
          </a:p>
          <a:p>
            <a:pPr algn="ctr">
              <a:spcAft>
                <a:spcPts val="200"/>
              </a:spcAft>
              <a:buSzPct val="120000"/>
            </a:pPr>
            <a:r>
              <a:rPr lang="pt-BR" sz="1600" noProof="0" dirty="0">
                <a:solidFill>
                  <a:schemeClr val="bg1"/>
                </a:solidFill>
                <a:latin typeface="Aptos" panose="020B0004020202020204" pitchFamily="34" charset="0"/>
              </a:rPr>
              <a:t>Frigofar Indústria de Alimentos </a:t>
            </a:r>
          </a:p>
          <a:p>
            <a:pPr algn="ctr">
              <a:spcAft>
                <a:spcPts val="200"/>
              </a:spcAft>
              <a:buSzPct val="120000"/>
            </a:pPr>
            <a:r>
              <a:rPr lang="pt-BR" sz="1600" noProof="0" dirty="0">
                <a:solidFill>
                  <a:schemeClr val="bg1"/>
                </a:solidFill>
                <a:latin typeface="Aptos" panose="020B0004020202020204" pitchFamily="34" charset="0"/>
              </a:rPr>
              <a:t> Frigorífico São Miguel</a:t>
            </a:r>
          </a:p>
          <a:p>
            <a:pPr algn="ctr">
              <a:spcAft>
                <a:spcPts val="200"/>
              </a:spcAft>
              <a:buSzPct val="120000"/>
            </a:pPr>
            <a:endParaRPr lang="pt-BR" sz="1600" noProof="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>
              <a:spcAft>
                <a:spcPts val="200"/>
              </a:spcAft>
              <a:buSzPct val="120000"/>
            </a:pPr>
            <a:endParaRPr lang="pt-BR" sz="1600" noProof="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</a:endParaRPr>
          </a:p>
          <a:p>
            <a:pPr algn="ctr">
              <a:spcAft>
                <a:spcPts val="200"/>
              </a:spcAft>
              <a:buSzPct val="120000"/>
            </a:pPr>
            <a:r>
              <a:rPr lang="pt-BR" sz="1600" noProof="0" dirty="0">
                <a:solidFill>
                  <a:schemeClr val="bg1"/>
                </a:solidFill>
                <a:latin typeface="Aptos" panose="020B0004020202020204" pitchFamily="34" charset="0"/>
              </a:rPr>
              <a:t>Abril/2026</a:t>
            </a:r>
          </a:p>
        </p:txBody>
      </p:sp>
    </p:spTree>
    <p:extLst>
      <p:ext uri="{BB962C8B-B14F-4D97-AF65-F5344CB8AC3E}">
        <p14:creationId xmlns:p14="http://schemas.microsoft.com/office/powerpoint/2010/main" val="6484420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07354114-81A5-D03C-EF5D-AB4F4BB321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6096000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2D87468-3A57-2A4F-0FB5-C99FF7B14AAE}"/>
              </a:ext>
            </a:extLst>
          </p:cNvPr>
          <p:cNvSpPr txBox="1"/>
          <p:nvPr/>
        </p:nvSpPr>
        <p:spPr>
          <a:xfrm>
            <a:off x="6471675" y="1745719"/>
            <a:ext cx="4877140" cy="336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200000"/>
              </a:lnSpc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Considerações preliminares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Cronograma processual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Informações das Recuperandas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Passivo Concursal</a:t>
            </a: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Faturamento </a:t>
            </a: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Quadro de Colaboradores</a:t>
            </a: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Análise das demonstrações econômico-financeiras | Frigofar</a:t>
            </a:r>
          </a:p>
          <a:p>
            <a:pPr marL="228600" indent="-228600">
              <a:lnSpc>
                <a:spcPct val="200000"/>
              </a:lnSpc>
              <a:buFontTx/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Análise das demonstrações econômico-financeiras | São Miguel</a:t>
            </a:r>
          </a:p>
          <a:p>
            <a:pPr marL="228600" indent="-228600">
              <a:lnSpc>
                <a:spcPct val="200000"/>
              </a:lnSpc>
              <a:buAutoNum type="arabicPeriod"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Checklist </a:t>
            </a:r>
          </a:p>
        </p:txBody>
      </p:sp>
      <p:sp>
        <p:nvSpPr>
          <p:cNvPr id="5" name="TextBox 6">
            <a:extLst>
              <a:ext uri="{FF2B5EF4-FFF2-40B4-BE49-F238E27FC236}">
                <a16:creationId xmlns:a16="http://schemas.microsoft.com/office/drawing/2014/main" id="{C1A49DDF-5B86-FAC9-0788-3E07D93925C9}"/>
              </a:ext>
            </a:extLst>
          </p:cNvPr>
          <p:cNvSpPr txBox="1"/>
          <p:nvPr/>
        </p:nvSpPr>
        <p:spPr>
          <a:xfrm>
            <a:off x="11313207" y="1745719"/>
            <a:ext cx="439165" cy="33665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3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4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5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7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9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11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12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21</a:t>
            </a:r>
          </a:p>
          <a:p>
            <a:pPr>
              <a:lnSpc>
                <a:spcPct val="200000"/>
              </a:lnSpc>
            </a:pPr>
            <a:r>
              <a:rPr lang="pt-BR" sz="1200" noProof="0" dirty="0">
                <a:solidFill>
                  <a:srgbClr val="8A8B8A"/>
                </a:solidFill>
                <a:latin typeface="Aptos" panose="020B0004020202020204" pitchFamily="34" charset="0"/>
              </a:rPr>
              <a:t>26</a:t>
            </a:r>
          </a:p>
        </p:txBody>
      </p:sp>
      <p:cxnSp>
        <p:nvCxnSpPr>
          <p:cNvPr id="6" name="Conector reto 5">
            <a:extLst>
              <a:ext uri="{FF2B5EF4-FFF2-40B4-BE49-F238E27FC236}">
                <a16:creationId xmlns:a16="http://schemas.microsoft.com/office/drawing/2014/main" id="{9657A5D2-B56E-8755-7C1B-1C50D366CC2F}"/>
              </a:ext>
            </a:extLst>
          </p:cNvPr>
          <p:cNvCxnSpPr>
            <a:cxnSpLocks/>
          </p:cNvCxnSpPr>
          <p:nvPr/>
        </p:nvCxnSpPr>
        <p:spPr>
          <a:xfrm>
            <a:off x="8831908" y="2024137"/>
            <a:ext cx="2478142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to 9">
            <a:extLst>
              <a:ext uri="{FF2B5EF4-FFF2-40B4-BE49-F238E27FC236}">
                <a16:creationId xmlns:a16="http://schemas.microsoft.com/office/drawing/2014/main" id="{C8937162-0EC2-6823-207E-2CFADAD18F17}"/>
              </a:ext>
            </a:extLst>
          </p:cNvPr>
          <p:cNvCxnSpPr>
            <a:cxnSpLocks/>
          </p:cNvCxnSpPr>
          <p:nvPr/>
        </p:nvCxnSpPr>
        <p:spPr>
          <a:xfrm>
            <a:off x="8588523" y="2381351"/>
            <a:ext cx="272468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2088626F-03F4-F3C6-B01E-3BDCFCA48BE9}"/>
              </a:ext>
            </a:extLst>
          </p:cNvPr>
          <p:cNvCxnSpPr>
            <a:cxnSpLocks/>
          </p:cNvCxnSpPr>
          <p:nvPr/>
        </p:nvCxnSpPr>
        <p:spPr>
          <a:xfrm>
            <a:off x="9101271" y="2756536"/>
            <a:ext cx="219168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to 13">
            <a:extLst>
              <a:ext uri="{FF2B5EF4-FFF2-40B4-BE49-F238E27FC236}">
                <a16:creationId xmlns:a16="http://schemas.microsoft.com/office/drawing/2014/main" id="{A9B3399D-F1D5-47FD-6283-014656178726}"/>
              </a:ext>
            </a:extLst>
          </p:cNvPr>
          <p:cNvCxnSpPr>
            <a:cxnSpLocks/>
          </p:cNvCxnSpPr>
          <p:nvPr/>
        </p:nvCxnSpPr>
        <p:spPr>
          <a:xfrm>
            <a:off x="8284837" y="3131059"/>
            <a:ext cx="296539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2">
            <a:extLst>
              <a:ext uri="{FF2B5EF4-FFF2-40B4-BE49-F238E27FC236}">
                <a16:creationId xmlns:a16="http://schemas.microsoft.com/office/drawing/2014/main" id="{B418E527-699E-084A-6A55-B2882B45B395}"/>
              </a:ext>
            </a:extLst>
          </p:cNvPr>
          <p:cNvSpPr txBox="1"/>
          <p:nvPr/>
        </p:nvSpPr>
        <p:spPr>
          <a:xfrm>
            <a:off x="375675" y="1981858"/>
            <a:ext cx="49252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Sumário</a:t>
            </a:r>
          </a:p>
        </p:txBody>
      </p:sp>
      <p:cxnSp>
        <p:nvCxnSpPr>
          <p:cNvPr id="18" name="Conector reto 17">
            <a:extLst>
              <a:ext uri="{FF2B5EF4-FFF2-40B4-BE49-F238E27FC236}">
                <a16:creationId xmlns:a16="http://schemas.microsoft.com/office/drawing/2014/main" id="{A37B8022-F28B-BEF7-2197-1D1512592D56}"/>
              </a:ext>
            </a:extLst>
          </p:cNvPr>
          <p:cNvCxnSpPr>
            <a:cxnSpLocks/>
          </p:cNvCxnSpPr>
          <p:nvPr/>
        </p:nvCxnSpPr>
        <p:spPr>
          <a:xfrm flipH="1">
            <a:off x="8682170" y="3844646"/>
            <a:ext cx="2632461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 descr="Logotipo&#10;&#10;O conteúdo gerado por IA pode estar incorreto.">
            <a:extLst>
              <a:ext uri="{FF2B5EF4-FFF2-40B4-BE49-F238E27FC236}">
                <a16:creationId xmlns:a16="http://schemas.microsoft.com/office/drawing/2014/main" id="{B09C8E1A-A111-6412-C23E-5BCD18B99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9155" y="2879463"/>
            <a:ext cx="2327946" cy="1703587"/>
          </a:xfrm>
          <a:prstGeom prst="rect">
            <a:avLst/>
          </a:prstGeom>
        </p:spPr>
      </p:pic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40829AC8-1553-77DB-E9BC-28576B6CDF15}"/>
              </a:ext>
            </a:extLst>
          </p:cNvPr>
          <p:cNvCxnSpPr>
            <a:cxnSpLocks/>
          </p:cNvCxnSpPr>
          <p:nvPr/>
        </p:nvCxnSpPr>
        <p:spPr>
          <a:xfrm>
            <a:off x="7591819" y="4937576"/>
            <a:ext cx="3701139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to 33">
            <a:extLst>
              <a:ext uri="{FF2B5EF4-FFF2-40B4-BE49-F238E27FC236}">
                <a16:creationId xmlns:a16="http://schemas.microsoft.com/office/drawing/2014/main" id="{065A7BEB-9B9E-2E4D-CA8A-5A04E9C30830}"/>
              </a:ext>
            </a:extLst>
          </p:cNvPr>
          <p:cNvCxnSpPr>
            <a:cxnSpLocks/>
          </p:cNvCxnSpPr>
          <p:nvPr/>
        </p:nvCxnSpPr>
        <p:spPr>
          <a:xfrm>
            <a:off x="7821004" y="3480991"/>
            <a:ext cx="3463408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>
            <a:extLst>
              <a:ext uri="{FF2B5EF4-FFF2-40B4-BE49-F238E27FC236}">
                <a16:creationId xmlns:a16="http://schemas.microsoft.com/office/drawing/2014/main" id="{0AC9EA87-0865-5EF3-C475-1CA7783003BE}"/>
              </a:ext>
            </a:extLst>
          </p:cNvPr>
          <p:cNvCxnSpPr>
            <a:cxnSpLocks/>
          </p:cNvCxnSpPr>
          <p:nvPr/>
        </p:nvCxnSpPr>
        <p:spPr>
          <a:xfrm flipH="1">
            <a:off x="11049000" y="4224667"/>
            <a:ext cx="26420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to 20">
            <a:extLst>
              <a:ext uri="{FF2B5EF4-FFF2-40B4-BE49-F238E27FC236}">
                <a16:creationId xmlns:a16="http://schemas.microsoft.com/office/drawing/2014/main" id="{C7800595-8FDE-E32A-A7F5-953E865D1BA4}"/>
              </a:ext>
            </a:extLst>
          </p:cNvPr>
          <p:cNvCxnSpPr>
            <a:cxnSpLocks/>
          </p:cNvCxnSpPr>
          <p:nvPr/>
        </p:nvCxnSpPr>
        <p:spPr>
          <a:xfrm flipH="1">
            <a:off x="11246266" y="4579050"/>
            <a:ext cx="11109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853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2">
            <a:extLst>
              <a:ext uri="{FF2B5EF4-FFF2-40B4-BE49-F238E27FC236}">
                <a16:creationId xmlns:a16="http://schemas.microsoft.com/office/drawing/2014/main" id="{1B67D409-8B06-2B1A-3D3E-61B73FFE96D8}"/>
              </a:ext>
            </a:extLst>
          </p:cNvPr>
          <p:cNvSpPr txBox="1"/>
          <p:nvPr/>
        </p:nvSpPr>
        <p:spPr>
          <a:xfrm>
            <a:off x="391549" y="473462"/>
            <a:ext cx="623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1. Considerações preliminares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BBB6578-2ADB-A1BF-5E2E-21F6BE76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3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3" name="TextBox 4">
            <a:extLst>
              <a:ext uri="{FF2B5EF4-FFF2-40B4-BE49-F238E27FC236}">
                <a16:creationId xmlns:a16="http://schemas.microsoft.com/office/drawing/2014/main" id="{38A9CD53-C32C-0A7A-0002-E8EF13CB2CD5}"/>
              </a:ext>
            </a:extLst>
          </p:cNvPr>
          <p:cNvSpPr txBox="1">
            <a:spLocks/>
          </p:cNvSpPr>
          <p:nvPr/>
        </p:nvSpPr>
        <p:spPr>
          <a:xfrm>
            <a:off x="696000" y="932630"/>
            <a:ext cx="10800000" cy="540000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/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r>
              <a:rPr lang="pt-BR" sz="1200" noProof="0" dirty="0">
                <a:latin typeface="Aptos" panose="020B0004020202020204" pitchFamily="34" charset="0"/>
              </a:rPr>
              <a:t>O presente Relatório Mensal de Atividade (RMA) reúne de forma sintética as informações operacionais, financeiras, econômicas e processuais do Grupo Frigofar.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r>
              <a:rPr lang="pt-BR" sz="1200" noProof="0" dirty="0">
                <a:latin typeface="Aptos" panose="020B0004020202020204" pitchFamily="34" charset="0"/>
              </a:rPr>
              <a:t>A apresentação deste relatório é uma das atribuições previstas no art. 22 da Lei 11.101/2005 do administrador judicial, e tem como objetivo garantir ao juízo, ao Ministério Público, aos credores e a quaisquer interessados informações relevantes a respeito das atividades das Recuperandas, assim como da execução do plano de recuperação judicial.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Os resultados constantes no presente relatório se baseiam no processo de recuperação judicial e em informações contábeis, financeiras e operacionais fornecidas pelas Recuperandas à Administração Judicial, </a:t>
            </a:r>
            <a:r>
              <a:rPr lang="pt-BR" sz="1200" noProof="0" dirty="0">
                <a:latin typeface="Aptos" panose="020B0004020202020204" pitchFamily="34" charset="0"/>
              </a:rPr>
              <a:t>as quais são disponibilizadas juntamente com este relatório e podem ser acessadas nos autos do incidente autuado para tanto e no site </a:t>
            </a:r>
            <a:r>
              <a:rPr lang="pt-BR" sz="1200" b="1" noProof="0" dirty="0">
                <a:latin typeface="Aptos" panose="020B00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https://scalzilliaj.com.br</a:t>
            </a:r>
            <a:r>
              <a:rPr lang="pt-BR" sz="1200" b="1" noProof="0" dirty="0">
                <a:latin typeface="Aptos" panose="020B0004020202020204" pitchFamily="34" charset="0"/>
              </a:rPr>
              <a:t>.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endParaRPr lang="pt-BR" sz="1200" b="1" dirty="0"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endParaRPr lang="pt-BR" sz="1200" b="1" noProof="0" dirty="0"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endParaRPr lang="pt-BR" sz="1200" b="1" noProof="0" dirty="0"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 informações contábeis-financeiras utilizadas neste relatório, devidamente assinadas, foram fornecidas pelas Recuperandas diretamente à Administração Judicial e correspondem à competência de fevereiro de 2026, enquanto as informações jurídicas referem-se a abril de 2026. </a:t>
            </a:r>
          </a:p>
          <a:p>
            <a:pPr algn="just">
              <a:lnSpc>
                <a:spcPct val="150000"/>
              </a:lnSpc>
              <a:spcAft>
                <a:spcPts val="600"/>
              </a:spcAft>
              <a:buClr>
                <a:srgbClr val="4D4D4C"/>
              </a:buClr>
              <a:buSzPct val="120000"/>
            </a:pPr>
            <a:r>
              <a:rPr lang="pt-BR" sz="1200" noProof="0" dirty="0">
                <a:latin typeface="Aptos" panose="020B0004020202020204" pitchFamily="34" charset="0"/>
              </a:rPr>
              <a:t>As informações às quais a Administração Judicial teve acesso e que foram utilizadas para elaboração deste relatório </a:t>
            </a:r>
            <a:r>
              <a:rPr lang="pt-BR" sz="1200" noProof="0" dirty="0">
                <a:solidFill>
                  <a:srgbClr val="E57246"/>
                </a:solidFill>
                <a:latin typeface="Aptos" panose="020B0004020202020204" pitchFamily="34" charset="0"/>
              </a:rPr>
              <a:t>não foram alvo de auditoria e não serão aproveitadas para qualquer outro fim</a:t>
            </a: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.</a:t>
            </a:r>
            <a:r>
              <a:rPr lang="pt-BR" sz="1200" noProof="0" dirty="0">
                <a:solidFill>
                  <a:srgbClr val="4D4D4C"/>
                </a:solidFill>
                <a:latin typeface="Aptos" panose="020B0004020202020204" pitchFamily="34" charset="0"/>
              </a:rPr>
              <a:t> </a:t>
            </a:r>
            <a:r>
              <a:rPr lang="pt-BR" sz="1200" noProof="0" dirty="0">
                <a:latin typeface="Aptos" panose="020B0004020202020204" pitchFamily="34" charset="0"/>
              </a:rPr>
              <a:t>A responsabilidade técnica pelas demonstrações contábeis é dos profissionais que as subscrevem, presumindo-se sua integridade formal e material.</a:t>
            </a:r>
          </a:p>
        </p:txBody>
      </p:sp>
    </p:spTree>
    <p:extLst>
      <p:ext uri="{BB962C8B-B14F-4D97-AF65-F5344CB8AC3E}">
        <p14:creationId xmlns:p14="http://schemas.microsoft.com/office/powerpoint/2010/main" val="29624757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398C0C5-5BDD-CEBE-0CC8-8EF4828460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9215327"/>
              </p:ext>
            </p:extLst>
          </p:nvPr>
        </p:nvGraphicFramePr>
        <p:xfrm>
          <a:off x="483702" y="3056255"/>
          <a:ext cx="11413436" cy="4239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Espaço Reservado para Número de Slide 1">
            <a:extLst>
              <a:ext uri="{FF2B5EF4-FFF2-40B4-BE49-F238E27FC236}">
                <a16:creationId xmlns:a16="http://schemas.microsoft.com/office/drawing/2014/main" id="{9198195E-8ED8-C0C0-2352-62FE0CA8E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7E2ADB-13F1-1B49-B095-532E0B516969}" type="slidenum">
              <a:rPr lang="pt-BR" noProof="0" smtClean="0"/>
              <a:t>4</a:t>
            </a:fld>
            <a:endParaRPr lang="pt-BR" noProof="0" dirty="0"/>
          </a:p>
        </p:txBody>
      </p:sp>
      <p:grpSp>
        <p:nvGrpSpPr>
          <p:cNvPr id="4" name="Agrupar 3">
            <a:extLst>
              <a:ext uri="{FF2B5EF4-FFF2-40B4-BE49-F238E27FC236}">
                <a16:creationId xmlns:a16="http://schemas.microsoft.com/office/drawing/2014/main" id="{4C52F598-628D-D41D-D13A-1595D36CE205}"/>
              </a:ext>
            </a:extLst>
          </p:cNvPr>
          <p:cNvGrpSpPr/>
          <p:nvPr/>
        </p:nvGrpSpPr>
        <p:grpSpPr>
          <a:xfrm>
            <a:off x="435237" y="730599"/>
            <a:ext cx="11413435" cy="3850978"/>
            <a:chOff x="483703" y="750054"/>
            <a:chExt cx="11413435" cy="3850978"/>
          </a:xfrm>
        </p:grpSpPr>
        <p:sp>
          <p:nvSpPr>
            <p:cNvPr id="9" name="Seta: Entalhada para a Direita 8">
              <a:extLst>
                <a:ext uri="{FF2B5EF4-FFF2-40B4-BE49-F238E27FC236}">
                  <a16:creationId xmlns:a16="http://schemas.microsoft.com/office/drawing/2014/main" id="{A74F40BC-13A5-6114-9001-AEC9D6558B87}"/>
                </a:ext>
              </a:extLst>
            </p:cNvPr>
            <p:cNvSpPr/>
            <p:nvPr/>
          </p:nvSpPr>
          <p:spPr>
            <a:xfrm>
              <a:off x="483703" y="1905347"/>
              <a:ext cx="11413435" cy="1540391"/>
            </a:xfrm>
            <a:prstGeom prst="notchedRightArrow">
              <a:avLst/>
            </a:prstGeom>
          </p:spPr>
          <p:style>
            <a:lnRef idx="0">
              <a:schemeClr val="accent3">
                <a:hueOff val="0"/>
                <a:satOff val="0"/>
                <a:lumOff val="0"/>
                <a:alphaOff val="0"/>
              </a:schemeClr>
            </a:lnRef>
            <a:fillRef idx="1">
              <a:schemeClr val="accent3"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3"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0" name="Forma Livre: Forma 9">
              <a:extLst>
                <a:ext uri="{FF2B5EF4-FFF2-40B4-BE49-F238E27FC236}">
                  <a16:creationId xmlns:a16="http://schemas.microsoft.com/office/drawing/2014/main" id="{C99EF269-72CE-7350-EFE2-B7E3A5BE1995}"/>
                </a:ext>
              </a:extLst>
            </p:cNvPr>
            <p:cNvSpPr/>
            <p:nvPr/>
          </p:nvSpPr>
          <p:spPr>
            <a:xfrm>
              <a:off x="484611" y="750054"/>
              <a:ext cx="1034566" cy="1540391"/>
            </a:xfrm>
            <a:custGeom>
              <a:avLst/>
              <a:gdLst>
                <a:gd name="connsiteX0" fmla="*/ 0 w 1034566"/>
                <a:gd name="connsiteY0" fmla="*/ 0 h 1540391"/>
                <a:gd name="connsiteX1" fmla="*/ 1034566 w 1034566"/>
                <a:gd name="connsiteY1" fmla="*/ 0 h 1540391"/>
                <a:gd name="connsiteX2" fmla="*/ 1034566 w 1034566"/>
                <a:gd name="connsiteY2" fmla="*/ 1540391 h 1540391"/>
                <a:gd name="connsiteX3" fmla="*/ 0 w 1034566"/>
                <a:gd name="connsiteY3" fmla="*/ 1540391 h 1540391"/>
                <a:gd name="connsiteX4" fmla="*/ 0 w 1034566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34566" h="1540391">
                  <a:moveTo>
                    <a:pt x="0" y="0"/>
                  </a:moveTo>
                  <a:lnTo>
                    <a:pt x="1034566" y="0"/>
                  </a:lnTo>
                  <a:lnTo>
                    <a:pt x="1034566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b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Pedido de RJ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b="1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13/04/2024</a:t>
              </a:r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id="{94A41FDF-4E9B-EAA4-601E-266744775C37}"/>
                </a:ext>
              </a:extLst>
            </p:cNvPr>
            <p:cNvSpPr/>
            <p:nvPr/>
          </p:nvSpPr>
          <p:spPr>
            <a:xfrm>
              <a:off x="839349" y="2457466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2" name="Forma Livre: Forma 11">
              <a:extLst>
                <a:ext uri="{FF2B5EF4-FFF2-40B4-BE49-F238E27FC236}">
                  <a16:creationId xmlns:a16="http://schemas.microsoft.com/office/drawing/2014/main" id="{1263CFBD-41B9-86D5-9AF7-BFEF116E10B3}"/>
                </a:ext>
              </a:extLst>
            </p:cNvPr>
            <p:cNvSpPr/>
            <p:nvPr/>
          </p:nvSpPr>
          <p:spPr>
            <a:xfrm>
              <a:off x="1493919" y="3060641"/>
              <a:ext cx="1281734" cy="1540391"/>
            </a:xfrm>
            <a:custGeom>
              <a:avLst/>
              <a:gdLst>
                <a:gd name="connsiteX0" fmla="*/ 0 w 1172226"/>
                <a:gd name="connsiteY0" fmla="*/ 0 h 1540391"/>
                <a:gd name="connsiteX1" fmla="*/ 1172226 w 1172226"/>
                <a:gd name="connsiteY1" fmla="*/ 0 h 1540391"/>
                <a:gd name="connsiteX2" fmla="*/ 1172226 w 1172226"/>
                <a:gd name="connsiteY2" fmla="*/ 1540391 h 1540391"/>
                <a:gd name="connsiteX3" fmla="*/ 0 w 1172226"/>
                <a:gd name="connsiteY3" fmla="*/ 1540391 h 1540391"/>
                <a:gd name="connsiteX4" fmla="*/ 0 w 1172226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72226" h="1540391">
                  <a:moveTo>
                    <a:pt x="0" y="0"/>
                  </a:moveTo>
                  <a:lnTo>
                    <a:pt x="1172226" y="0"/>
                  </a:lnTo>
                  <a:lnTo>
                    <a:pt x="1172226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Deferimento do processamento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b="1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09/05/2024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728E4A84-6988-5A05-00CF-9E0C0DC62759}"/>
                </a:ext>
              </a:extLst>
            </p:cNvPr>
            <p:cNvSpPr/>
            <p:nvPr/>
          </p:nvSpPr>
          <p:spPr>
            <a:xfrm>
              <a:off x="1951325" y="2454789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4" name="Forma Livre: Forma 13">
              <a:extLst>
                <a:ext uri="{FF2B5EF4-FFF2-40B4-BE49-F238E27FC236}">
                  <a16:creationId xmlns:a16="http://schemas.microsoft.com/office/drawing/2014/main" id="{75971DEB-C07D-FAD8-7737-20FFDAE35886}"/>
                </a:ext>
              </a:extLst>
            </p:cNvPr>
            <p:cNvSpPr/>
            <p:nvPr/>
          </p:nvSpPr>
          <p:spPr>
            <a:xfrm>
              <a:off x="2749524" y="750054"/>
              <a:ext cx="1001641" cy="1540391"/>
            </a:xfrm>
            <a:custGeom>
              <a:avLst/>
              <a:gdLst>
                <a:gd name="connsiteX0" fmla="*/ 0 w 1001641"/>
                <a:gd name="connsiteY0" fmla="*/ 0 h 1540391"/>
                <a:gd name="connsiteX1" fmla="*/ 1001641 w 1001641"/>
                <a:gd name="connsiteY1" fmla="*/ 0 h 1540391"/>
                <a:gd name="connsiteX2" fmla="*/ 1001641 w 1001641"/>
                <a:gd name="connsiteY2" fmla="*/ 1540391 h 1540391"/>
                <a:gd name="connsiteX3" fmla="*/ 0 w 1001641"/>
                <a:gd name="connsiteY3" fmla="*/ 1540391 h 1540391"/>
                <a:gd name="connsiteX4" fmla="*/ 0 w 1001641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1641" h="1540391">
                  <a:moveTo>
                    <a:pt x="0" y="0"/>
                  </a:moveTo>
                  <a:lnTo>
                    <a:pt x="1001641" y="0"/>
                  </a:lnTo>
                  <a:lnTo>
                    <a:pt x="1001641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b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Edital do art. 52, § 1º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b="1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19/06/2024</a:t>
              </a:r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3A51DFDA-05C1-F21C-5935-3D65E0C270C1}"/>
                </a:ext>
              </a:extLst>
            </p:cNvPr>
            <p:cNvSpPr/>
            <p:nvPr/>
          </p:nvSpPr>
          <p:spPr>
            <a:xfrm>
              <a:off x="3067319" y="2463473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6" name="Forma Livre: Forma 15">
              <a:extLst>
                <a:ext uri="{FF2B5EF4-FFF2-40B4-BE49-F238E27FC236}">
                  <a16:creationId xmlns:a16="http://schemas.microsoft.com/office/drawing/2014/main" id="{75D801D3-8A05-614C-132C-7AE6937BF65F}"/>
                </a:ext>
              </a:extLst>
            </p:cNvPr>
            <p:cNvSpPr/>
            <p:nvPr/>
          </p:nvSpPr>
          <p:spPr>
            <a:xfrm>
              <a:off x="3780225" y="3060641"/>
              <a:ext cx="1066891" cy="1540391"/>
            </a:xfrm>
            <a:custGeom>
              <a:avLst/>
              <a:gdLst>
                <a:gd name="connsiteX0" fmla="*/ 0 w 1066891"/>
                <a:gd name="connsiteY0" fmla="*/ 0 h 1540391"/>
                <a:gd name="connsiteX1" fmla="*/ 1066891 w 1066891"/>
                <a:gd name="connsiteY1" fmla="*/ 0 h 1540391"/>
                <a:gd name="connsiteX2" fmla="*/ 1066891 w 1066891"/>
                <a:gd name="connsiteY2" fmla="*/ 1540391 h 1540391"/>
                <a:gd name="connsiteX3" fmla="*/ 0 w 1066891"/>
                <a:gd name="connsiteY3" fmla="*/ 1540391 h 1540391"/>
                <a:gd name="connsiteX4" fmla="*/ 0 w 1066891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66891" h="1540391">
                  <a:moveTo>
                    <a:pt x="0" y="0"/>
                  </a:moveTo>
                  <a:lnTo>
                    <a:pt x="1066891" y="0"/>
                  </a:lnTo>
                  <a:lnTo>
                    <a:pt x="1066891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Plano de recuperação judicial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b="1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04/07/2024</a:t>
              </a:r>
            </a:p>
          </p:txBody>
        </p:sp>
        <p:sp>
          <p:nvSpPr>
            <p:cNvPr id="17" name="Elipse 16">
              <a:extLst>
                <a:ext uri="{FF2B5EF4-FFF2-40B4-BE49-F238E27FC236}">
                  <a16:creationId xmlns:a16="http://schemas.microsoft.com/office/drawing/2014/main" id="{B183E55F-3834-EF14-E308-5EB67815F8FB}"/>
                </a:ext>
              </a:extLst>
            </p:cNvPr>
            <p:cNvSpPr/>
            <p:nvPr/>
          </p:nvSpPr>
          <p:spPr>
            <a:xfrm>
              <a:off x="4130645" y="2457470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18" name="Forma Livre: Forma 17">
              <a:extLst>
                <a:ext uri="{FF2B5EF4-FFF2-40B4-BE49-F238E27FC236}">
                  <a16:creationId xmlns:a16="http://schemas.microsoft.com/office/drawing/2014/main" id="{01C32266-7568-7634-8F4C-D27AC8C26823}"/>
                </a:ext>
              </a:extLst>
            </p:cNvPr>
            <p:cNvSpPr/>
            <p:nvPr/>
          </p:nvSpPr>
          <p:spPr>
            <a:xfrm>
              <a:off x="6924874" y="750054"/>
              <a:ext cx="944923" cy="1540391"/>
            </a:xfrm>
            <a:custGeom>
              <a:avLst/>
              <a:gdLst>
                <a:gd name="connsiteX0" fmla="*/ 0 w 944923"/>
                <a:gd name="connsiteY0" fmla="*/ 0 h 1540391"/>
                <a:gd name="connsiteX1" fmla="*/ 944923 w 944923"/>
                <a:gd name="connsiteY1" fmla="*/ 0 h 1540391"/>
                <a:gd name="connsiteX2" fmla="*/ 944923 w 944923"/>
                <a:gd name="connsiteY2" fmla="*/ 1540391 h 1540391"/>
                <a:gd name="connsiteX3" fmla="*/ 0 w 944923"/>
                <a:gd name="connsiteY3" fmla="*/ 1540391 h 1540391"/>
                <a:gd name="connsiteX4" fmla="*/ 0 w 944923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44923" h="1540391">
                  <a:moveTo>
                    <a:pt x="0" y="0"/>
                  </a:moveTo>
                  <a:lnTo>
                    <a:pt x="944923" y="0"/>
                  </a:lnTo>
                  <a:lnTo>
                    <a:pt x="944923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b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Prazo para objeções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b="1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30/11/2024</a:t>
              </a:r>
              <a:endParaRPr lang="pt-BR" sz="1200" b="1" kern="1200" noProof="0" dirty="0">
                <a:solidFill>
                  <a:schemeClr val="tx1"/>
                </a:solidFill>
                <a:latin typeface="Aptos" panose="020B000402020202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Elipse 18">
              <a:extLst>
                <a:ext uri="{FF2B5EF4-FFF2-40B4-BE49-F238E27FC236}">
                  <a16:creationId xmlns:a16="http://schemas.microsoft.com/office/drawing/2014/main" id="{45E68E93-4043-5A3E-DFF5-7B966F4C1382}"/>
                </a:ext>
              </a:extLst>
            </p:cNvPr>
            <p:cNvSpPr/>
            <p:nvPr/>
          </p:nvSpPr>
          <p:spPr>
            <a:xfrm>
              <a:off x="5279917" y="2457466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0" name="Forma Livre: Forma 19">
              <a:extLst>
                <a:ext uri="{FF2B5EF4-FFF2-40B4-BE49-F238E27FC236}">
                  <a16:creationId xmlns:a16="http://schemas.microsoft.com/office/drawing/2014/main" id="{F5D40A7A-96E4-EF54-BCAB-6177EF191FDB}"/>
                </a:ext>
              </a:extLst>
            </p:cNvPr>
            <p:cNvSpPr/>
            <p:nvPr/>
          </p:nvSpPr>
          <p:spPr>
            <a:xfrm>
              <a:off x="4892362" y="1538719"/>
              <a:ext cx="1082258" cy="1540391"/>
            </a:xfrm>
            <a:custGeom>
              <a:avLst/>
              <a:gdLst>
                <a:gd name="connsiteX0" fmla="*/ 0 w 1082258"/>
                <a:gd name="connsiteY0" fmla="*/ 0 h 1540391"/>
                <a:gd name="connsiteX1" fmla="*/ 1082258 w 1082258"/>
                <a:gd name="connsiteY1" fmla="*/ 0 h 1540391"/>
                <a:gd name="connsiteX2" fmla="*/ 1082258 w 1082258"/>
                <a:gd name="connsiteY2" fmla="*/ 1540391 h 1540391"/>
                <a:gd name="connsiteX3" fmla="*/ 0 w 1082258"/>
                <a:gd name="connsiteY3" fmla="*/ 1540391 h 1540391"/>
                <a:gd name="connsiteX4" fmla="*/ 0 w 1082258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2258" h="1540391">
                  <a:moveTo>
                    <a:pt x="0" y="0"/>
                  </a:moveTo>
                  <a:lnTo>
                    <a:pt x="1082258" y="0"/>
                  </a:lnTo>
                  <a:lnTo>
                    <a:pt x="1082258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Relatórios sobre o Plano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b="1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22/07/2024</a:t>
              </a:r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2DDA3FA6-9EC9-368C-2F41-04097FC9B761}"/>
                </a:ext>
              </a:extLst>
            </p:cNvPr>
            <p:cNvSpPr/>
            <p:nvPr/>
          </p:nvSpPr>
          <p:spPr>
            <a:xfrm>
              <a:off x="6357742" y="2457466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2" name="Forma Livre: Forma 21">
              <a:extLst>
                <a:ext uri="{FF2B5EF4-FFF2-40B4-BE49-F238E27FC236}">
                  <a16:creationId xmlns:a16="http://schemas.microsoft.com/office/drawing/2014/main" id="{EA1983FE-5CF1-891F-28F6-D24F8E56CA94}"/>
                </a:ext>
              </a:extLst>
            </p:cNvPr>
            <p:cNvSpPr/>
            <p:nvPr/>
          </p:nvSpPr>
          <p:spPr>
            <a:xfrm>
              <a:off x="6096003" y="2548291"/>
              <a:ext cx="944923" cy="1540391"/>
            </a:xfrm>
            <a:custGeom>
              <a:avLst/>
              <a:gdLst>
                <a:gd name="connsiteX0" fmla="*/ 0 w 884735"/>
                <a:gd name="connsiteY0" fmla="*/ 0 h 1540391"/>
                <a:gd name="connsiteX1" fmla="*/ 884735 w 884735"/>
                <a:gd name="connsiteY1" fmla="*/ 0 h 1540391"/>
                <a:gd name="connsiteX2" fmla="*/ 884735 w 884735"/>
                <a:gd name="connsiteY2" fmla="*/ 1540391 h 1540391"/>
                <a:gd name="connsiteX3" fmla="*/ 0 w 884735"/>
                <a:gd name="connsiteY3" fmla="*/ 1540391 h 1540391"/>
                <a:gd name="connsiteX4" fmla="*/ 0 w 884735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4735" h="1540391">
                  <a:moveTo>
                    <a:pt x="0" y="0"/>
                  </a:moveTo>
                  <a:lnTo>
                    <a:pt x="884735" y="0"/>
                  </a:lnTo>
                  <a:lnTo>
                    <a:pt x="884735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b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Edital do art. 53, parágrafo único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b="1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31/10/2024</a:t>
              </a: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EC0C073-011C-8503-0B9F-1A6697CFE37C}"/>
                </a:ext>
              </a:extLst>
            </p:cNvPr>
            <p:cNvSpPr/>
            <p:nvPr/>
          </p:nvSpPr>
          <p:spPr>
            <a:xfrm>
              <a:off x="7220819" y="2457470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4" name="Forma Livre: Forma 23">
              <a:extLst>
                <a:ext uri="{FF2B5EF4-FFF2-40B4-BE49-F238E27FC236}">
                  <a16:creationId xmlns:a16="http://schemas.microsoft.com/office/drawing/2014/main" id="{CBAAA4B6-FB35-8CF8-467E-54A4FF9A9493}"/>
                </a:ext>
              </a:extLst>
            </p:cNvPr>
            <p:cNvSpPr/>
            <p:nvPr/>
          </p:nvSpPr>
          <p:spPr>
            <a:xfrm>
              <a:off x="7771746" y="3060640"/>
              <a:ext cx="1185974" cy="1540391"/>
            </a:xfrm>
            <a:custGeom>
              <a:avLst/>
              <a:gdLst>
                <a:gd name="connsiteX0" fmla="*/ 0 w 896201"/>
                <a:gd name="connsiteY0" fmla="*/ 0 h 1540391"/>
                <a:gd name="connsiteX1" fmla="*/ 896201 w 896201"/>
                <a:gd name="connsiteY1" fmla="*/ 0 h 1540391"/>
                <a:gd name="connsiteX2" fmla="*/ 896201 w 896201"/>
                <a:gd name="connsiteY2" fmla="*/ 1540391 h 1540391"/>
                <a:gd name="connsiteX3" fmla="*/ 0 w 896201"/>
                <a:gd name="connsiteY3" fmla="*/ 1540391 h 1540391"/>
                <a:gd name="connsiteX4" fmla="*/ 0 w 896201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201" h="1540391">
                  <a:moveTo>
                    <a:pt x="0" y="0"/>
                  </a:moveTo>
                  <a:lnTo>
                    <a:pt x="896201" y="0"/>
                  </a:lnTo>
                  <a:lnTo>
                    <a:pt x="896201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Pedido de homologação</a:t>
              </a:r>
            </a:p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tácita do PRJ</a:t>
              </a:r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id="{555AC188-D126-1808-0936-02DE404242A2}"/>
                </a:ext>
              </a:extLst>
            </p:cNvPr>
            <p:cNvSpPr/>
            <p:nvPr/>
          </p:nvSpPr>
          <p:spPr>
            <a:xfrm>
              <a:off x="8130824" y="2454789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1440" tIns="45720" rIns="91440" bIns="45720" anchor="t"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6" name="Forma Livre: Forma 25">
              <a:extLst>
                <a:ext uri="{FF2B5EF4-FFF2-40B4-BE49-F238E27FC236}">
                  <a16:creationId xmlns:a16="http://schemas.microsoft.com/office/drawing/2014/main" id="{7D6971FC-4F85-866F-92EA-64D9ADFC8C0B}"/>
                </a:ext>
              </a:extLst>
            </p:cNvPr>
            <p:cNvSpPr/>
            <p:nvPr/>
          </p:nvSpPr>
          <p:spPr>
            <a:xfrm>
              <a:off x="8800533" y="750054"/>
              <a:ext cx="944923" cy="1540391"/>
            </a:xfrm>
            <a:custGeom>
              <a:avLst/>
              <a:gdLst>
                <a:gd name="connsiteX0" fmla="*/ 0 w 896201"/>
                <a:gd name="connsiteY0" fmla="*/ 0 h 1540391"/>
                <a:gd name="connsiteX1" fmla="*/ 896201 w 896201"/>
                <a:gd name="connsiteY1" fmla="*/ 0 h 1540391"/>
                <a:gd name="connsiteX2" fmla="*/ 896201 w 896201"/>
                <a:gd name="connsiteY2" fmla="*/ 1540391 h 1540391"/>
                <a:gd name="connsiteX3" fmla="*/ 0 w 896201"/>
                <a:gd name="connsiteY3" fmla="*/ 1540391 h 1540391"/>
                <a:gd name="connsiteX4" fmla="*/ 0 w 896201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96201" h="1540391">
                  <a:moveTo>
                    <a:pt x="0" y="0"/>
                  </a:moveTo>
                  <a:lnTo>
                    <a:pt x="896201" y="0"/>
                  </a:lnTo>
                  <a:lnTo>
                    <a:pt x="896201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b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ea typeface="+mn-ea"/>
                  <a:cs typeface="Calibri" panose="020F0502020204030204" pitchFamily="34" charset="0"/>
                </a:rPr>
                <a:t>Concessão da RJ</a:t>
              </a:r>
            </a:p>
          </p:txBody>
        </p: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C6D74489-610D-85C9-1550-A14DA9567098}"/>
                </a:ext>
              </a:extLst>
            </p:cNvPr>
            <p:cNvSpPr/>
            <p:nvPr/>
          </p:nvSpPr>
          <p:spPr>
            <a:xfrm>
              <a:off x="9061246" y="2459534"/>
              <a:ext cx="385097" cy="385097"/>
            </a:xfrm>
            <a:prstGeom prst="ellipse">
              <a:avLst/>
            </a:prstGeom>
            <a:solidFill>
              <a:srgbClr val="00B05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91440" tIns="45720" rIns="91440" bIns="45720" anchor="t"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  <p:sp>
          <p:nvSpPr>
            <p:cNvPr id="28" name="Forma Livre: Forma 27">
              <a:extLst>
                <a:ext uri="{FF2B5EF4-FFF2-40B4-BE49-F238E27FC236}">
                  <a16:creationId xmlns:a16="http://schemas.microsoft.com/office/drawing/2014/main" id="{416F1B50-495F-E744-5763-AD0AE970ED9C}"/>
                </a:ext>
              </a:extLst>
            </p:cNvPr>
            <p:cNvSpPr/>
            <p:nvPr/>
          </p:nvSpPr>
          <p:spPr>
            <a:xfrm>
              <a:off x="9725795" y="3060641"/>
              <a:ext cx="1029091" cy="1540391"/>
            </a:xfrm>
            <a:custGeom>
              <a:avLst/>
              <a:gdLst>
                <a:gd name="connsiteX0" fmla="*/ 0 w 1029091"/>
                <a:gd name="connsiteY0" fmla="*/ 0 h 1540391"/>
                <a:gd name="connsiteX1" fmla="*/ 1029091 w 1029091"/>
                <a:gd name="connsiteY1" fmla="*/ 0 h 1540391"/>
                <a:gd name="connsiteX2" fmla="*/ 1029091 w 1029091"/>
                <a:gd name="connsiteY2" fmla="*/ 1540391 h 1540391"/>
                <a:gd name="connsiteX3" fmla="*/ 0 w 1029091"/>
                <a:gd name="connsiteY3" fmla="*/ 1540391 h 1540391"/>
                <a:gd name="connsiteX4" fmla="*/ 0 w 1029091"/>
                <a:gd name="connsiteY4" fmla="*/ 0 h 15403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29091" h="1540391">
                  <a:moveTo>
                    <a:pt x="0" y="0"/>
                  </a:moveTo>
                  <a:lnTo>
                    <a:pt x="1029091" y="0"/>
                  </a:lnTo>
                  <a:lnTo>
                    <a:pt x="1029091" y="1540391"/>
                  </a:lnTo>
                  <a:lnTo>
                    <a:pt x="0" y="154039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85344" tIns="85344" rIns="85344" bIns="85344" numCol="1" spcCol="1270" anchor="t" anchorCtr="0">
              <a:noAutofit/>
            </a:bodyPr>
            <a:lstStyle/>
            <a:p>
              <a:pPr marL="0" lvl="0" indent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t-BR" sz="1200" kern="1200" noProof="0" dirty="0">
                  <a:solidFill>
                    <a:schemeClr val="tx1"/>
                  </a:solidFill>
                  <a:latin typeface="Aptos" panose="020B0004020202020204" pitchFamily="34" charset="0"/>
                  <a:cs typeface="Calibri" panose="020F0502020204030204" pitchFamily="34" charset="0"/>
                </a:rPr>
                <a:t>Cumprimento do Plano</a:t>
              </a:r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B0830A18-481D-189E-1A1B-85AE6ECF526D}"/>
                </a:ext>
              </a:extLst>
            </p:cNvPr>
            <p:cNvSpPr/>
            <p:nvPr/>
          </p:nvSpPr>
          <p:spPr>
            <a:xfrm>
              <a:off x="10021146" y="2457470"/>
              <a:ext cx="385097" cy="385097"/>
            </a:xfrm>
            <a:prstGeom prst="ellipse">
              <a:avLst/>
            </a:prstGeom>
            <a:solidFill>
              <a:srgbClr val="FF0000"/>
            </a:solidFill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t-BR" noProof="0" dirty="0">
                <a:solidFill>
                  <a:schemeClr val="tx1"/>
                </a:solidFill>
                <a:latin typeface="Aptos" panose="020B0004020202020204" pitchFamily="34" charset="0"/>
              </a:endParaRPr>
            </a:p>
          </p:txBody>
        </p:sp>
      </p:grpSp>
      <p:sp>
        <p:nvSpPr>
          <p:cNvPr id="7" name="CaixaDeTexto 6">
            <a:extLst>
              <a:ext uri="{FF2B5EF4-FFF2-40B4-BE49-F238E27FC236}">
                <a16:creationId xmlns:a16="http://schemas.microsoft.com/office/drawing/2014/main" id="{62B0B0E7-3D3E-708C-B2B3-622F90840466}"/>
              </a:ext>
            </a:extLst>
          </p:cNvPr>
          <p:cNvSpPr txBox="1"/>
          <p:nvPr/>
        </p:nvSpPr>
        <p:spPr>
          <a:xfrm>
            <a:off x="10804977" y="1198871"/>
            <a:ext cx="1092162" cy="1757974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b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cs typeface="Calibri" panose="020F0502020204030204" pitchFamily="34" charset="0"/>
              </a:rPr>
              <a:t>Recuperação judicial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8295421-EDE1-5EFD-B149-3CDD420B1358}"/>
              </a:ext>
            </a:extLst>
          </p:cNvPr>
          <p:cNvSpPr txBox="1"/>
          <p:nvPr/>
        </p:nvSpPr>
        <p:spPr>
          <a:xfrm>
            <a:off x="10756510" y="3736481"/>
            <a:ext cx="1092162" cy="172910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5344" tIns="85344" rIns="85344" bIns="85344" numCol="1" spcCol="1270" anchor="b" anchorCtr="0">
            <a:noAutofit/>
          </a:bodyPr>
          <a:lstStyle/>
          <a:p>
            <a:pPr marL="0" marR="0" lvl="0" indent="0" algn="ctr" defTabSz="533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ptos" panose="020B0004020202020204" pitchFamily="34" charset="0"/>
                <a:cs typeface="Calibri" panose="020F0502020204030204" pitchFamily="34" charset="0"/>
              </a:rPr>
              <a:t>Verificação de créditos</a:t>
            </a:r>
          </a:p>
        </p:txBody>
      </p:sp>
      <p:sp>
        <p:nvSpPr>
          <p:cNvPr id="5" name="TextBox 22">
            <a:extLst>
              <a:ext uri="{FF2B5EF4-FFF2-40B4-BE49-F238E27FC236}">
                <a16:creationId xmlns:a16="http://schemas.microsoft.com/office/drawing/2014/main" id="{F5D6DB64-F147-AA8B-BC87-4DB84F5E23C1}"/>
              </a:ext>
            </a:extLst>
          </p:cNvPr>
          <p:cNvSpPr txBox="1"/>
          <p:nvPr/>
        </p:nvSpPr>
        <p:spPr>
          <a:xfrm>
            <a:off x="391549" y="473462"/>
            <a:ext cx="623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2. Estágio processual</a:t>
            </a:r>
          </a:p>
        </p:txBody>
      </p:sp>
    </p:spTree>
    <p:extLst>
      <p:ext uri="{BB962C8B-B14F-4D97-AF65-F5344CB8AC3E}">
        <p14:creationId xmlns:p14="http://schemas.microsoft.com/office/powerpoint/2010/main" val="3468608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BBB6578-2ADB-A1BF-5E2E-21F6BE76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9335" y="6521753"/>
            <a:ext cx="253596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5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pic>
        <p:nvPicPr>
          <p:cNvPr id="5" name="Gráfico 4" descr="Loja com preenchimento sólido">
            <a:extLst>
              <a:ext uri="{FF2B5EF4-FFF2-40B4-BE49-F238E27FC236}">
                <a16:creationId xmlns:a16="http://schemas.microsoft.com/office/drawing/2014/main" id="{6DD4F3B5-4502-DA80-8555-D965CA1A8E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165" y="2068043"/>
            <a:ext cx="360000" cy="360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13DAFBF-9FAA-ADB3-A06D-F7750DB34102}"/>
              </a:ext>
            </a:extLst>
          </p:cNvPr>
          <p:cNvSpPr txBox="1"/>
          <p:nvPr/>
        </p:nvSpPr>
        <p:spPr>
          <a:xfrm>
            <a:off x="1350055" y="2030432"/>
            <a:ext cx="365739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Razão Social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Frigofar Indústria de Alimentos Ltda</a:t>
            </a:r>
            <a:r>
              <a:rPr lang="pt-BR" sz="1400" noProof="0" dirty="0">
                <a:solidFill>
                  <a:srgbClr val="4D4D4C"/>
                </a:solidFill>
                <a:latin typeface="Aptos" panose="020B0004020202020204" pitchFamily="34" charset="0"/>
              </a:rPr>
              <a:t>.</a:t>
            </a:r>
          </a:p>
          <a:p>
            <a:endParaRPr lang="pt-BR" sz="1100" noProof="0" dirty="0">
              <a:solidFill>
                <a:srgbClr val="4D4D4C"/>
              </a:solidFill>
              <a:latin typeface="Aptos" panose="020B0004020202020204" pitchFamily="34" charset="0"/>
            </a:endParaRPr>
          </a:p>
        </p:txBody>
      </p:sp>
      <p:pic>
        <p:nvPicPr>
          <p:cNvPr id="12" name="Gráfico 11" descr="Registrar com preenchimento sólido">
            <a:extLst>
              <a:ext uri="{FF2B5EF4-FFF2-40B4-BE49-F238E27FC236}">
                <a16:creationId xmlns:a16="http://schemas.microsoft.com/office/drawing/2014/main" id="{95AC186C-49C8-6925-0F61-C6B1885682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854" y="3194547"/>
            <a:ext cx="360000" cy="36000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0883A46-F80C-99FD-7796-462AAB9C806A}"/>
              </a:ext>
            </a:extLst>
          </p:cNvPr>
          <p:cNvSpPr txBox="1"/>
          <p:nvPr/>
        </p:nvSpPr>
        <p:spPr>
          <a:xfrm>
            <a:off x="1347744" y="3092882"/>
            <a:ext cx="3001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CNPJ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08.725.249/0001-76</a:t>
            </a:r>
          </a:p>
        </p:txBody>
      </p:sp>
      <p:pic>
        <p:nvPicPr>
          <p:cNvPr id="16" name="Gráfico 15" descr="Rota (dois pinos em um caminho) com preenchimento sólido">
            <a:extLst>
              <a:ext uri="{FF2B5EF4-FFF2-40B4-BE49-F238E27FC236}">
                <a16:creationId xmlns:a16="http://schemas.microsoft.com/office/drawing/2014/main" id="{0AA35558-8C89-6454-A3BE-1DD19574ADF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854" y="3704368"/>
            <a:ext cx="360000" cy="360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56FC6CF2-99B6-6A30-D4C1-801564E414AF}"/>
              </a:ext>
            </a:extLst>
          </p:cNvPr>
          <p:cNvSpPr txBox="1"/>
          <p:nvPr/>
        </p:nvSpPr>
        <p:spPr>
          <a:xfrm>
            <a:off x="1347744" y="3590737"/>
            <a:ext cx="37939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Endereço 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Estrada RSC 453, KM 109, sem número, Bairro Rio Burati, Farroupilha/RS, CEP 95180-000</a:t>
            </a:r>
          </a:p>
        </p:txBody>
      </p:sp>
      <p:pic>
        <p:nvPicPr>
          <p:cNvPr id="32" name="Gráfico 31" descr="Inventário correto com preenchimento sólido">
            <a:extLst>
              <a:ext uri="{FF2B5EF4-FFF2-40B4-BE49-F238E27FC236}">
                <a16:creationId xmlns:a16="http://schemas.microsoft.com/office/drawing/2014/main" id="{81AFC7FC-2332-AC8C-F4E1-3A1E28FD4B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854" y="2610654"/>
            <a:ext cx="360000" cy="360000"/>
          </a:xfrm>
          <a:prstGeom prst="rect">
            <a:avLst/>
          </a:prstGeom>
        </p:spPr>
      </p:pic>
      <p:sp>
        <p:nvSpPr>
          <p:cNvPr id="33" name="CaixaDeTexto 32">
            <a:extLst>
              <a:ext uri="{FF2B5EF4-FFF2-40B4-BE49-F238E27FC236}">
                <a16:creationId xmlns:a16="http://schemas.microsoft.com/office/drawing/2014/main" id="{EAEF2515-BD37-C1AE-8724-D5B50A969C38}"/>
              </a:ext>
            </a:extLst>
          </p:cNvPr>
          <p:cNvSpPr txBox="1"/>
          <p:nvPr/>
        </p:nvSpPr>
        <p:spPr>
          <a:xfrm>
            <a:off x="1347744" y="2550091"/>
            <a:ext cx="201471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Início das Atividades 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20/03/2007</a:t>
            </a:r>
          </a:p>
        </p:txBody>
      </p:sp>
      <p:sp>
        <p:nvSpPr>
          <p:cNvPr id="3" name="Retângulo: Cantos Arredondados 2">
            <a:extLst>
              <a:ext uri="{FF2B5EF4-FFF2-40B4-BE49-F238E27FC236}">
                <a16:creationId xmlns:a16="http://schemas.microsoft.com/office/drawing/2014/main" id="{0C2ED84F-F6C1-0C6C-DE55-06FBB37B1B28}"/>
              </a:ext>
            </a:extLst>
          </p:cNvPr>
          <p:cNvSpPr/>
          <p:nvPr/>
        </p:nvSpPr>
        <p:spPr>
          <a:xfrm>
            <a:off x="7342104" y="3620929"/>
            <a:ext cx="2721916" cy="1051094"/>
          </a:xfrm>
          <a:prstGeom prst="roundRect">
            <a:avLst/>
          </a:prstGeom>
          <a:solidFill>
            <a:srgbClr val="F47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noProof="0" dirty="0">
                <a:latin typeface="Aptos" panose="020B0004020202020204" pitchFamily="34" charset="0"/>
              </a:rPr>
              <a:t>Frigofar Indústria de Alimentos Ltda.</a:t>
            </a:r>
          </a:p>
          <a:p>
            <a:pPr algn="ctr"/>
            <a:endParaRPr lang="pt-BR" sz="1100" b="1" noProof="0" dirty="0">
              <a:latin typeface="Aptos" panose="020B0004020202020204" pitchFamily="34" charset="0"/>
            </a:endParaRP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Capital Social: R$ 10.000,00</a:t>
            </a:r>
          </a:p>
        </p:txBody>
      </p:sp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EDD3DCA-3268-D66F-1E3B-6E617E42AC53}"/>
              </a:ext>
            </a:extLst>
          </p:cNvPr>
          <p:cNvSpPr/>
          <p:nvPr/>
        </p:nvSpPr>
        <p:spPr>
          <a:xfrm>
            <a:off x="7586647" y="1558815"/>
            <a:ext cx="2232829" cy="991276"/>
          </a:xfrm>
          <a:prstGeom prst="roundRect">
            <a:avLst/>
          </a:prstGeom>
          <a:solidFill>
            <a:srgbClr val="F47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noProof="0" dirty="0">
                <a:latin typeface="Aptos" panose="020B0004020202020204" pitchFamily="34" charset="0"/>
              </a:rPr>
              <a:t>Roberto Emiliano Costa</a:t>
            </a:r>
          </a:p>
          <a:p>
            <a:pPr algn="ctr"/>
            <a:endParaRPr lang="pt-BR" sz="1100" noProof="0" dirty="0">
              <a:latin typeface="Aptos" panose="020B0004020202020204" pitchFamily="34" charset="0"/>
            </a:endParaRP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Sócio administrador</a:t>
            </a: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100%</a:t>
            </a:r>
          </a:p>
        </p:txBody>
      </p: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DAD0B6CC-69E7-B325-C813-DF90F04600A3}"/>
              </a:ext>
            </a:extLst>
          </p:cNvPr>
          <p:cNvCxnSpPr>
            <a:cxnSpLocks/>
          </p:cNvCxnSpPr>
          <p:nvPr/>
        </p:nvCxnSpPr>
        <p:spPr>
          <a:xfrm flipH="1">
            <a:off x="8703061" y="2668218"/>
            <a:ext cx="1" cy="88632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22">
            <a:extLst>
              <a:ext uri="{FF2B5EF4-FFF2-40B4-BE49-F238E27FC236}">
                <a16:creationId xmlns:a16="http://schemas.microsoft.com/office/drawing/2014/main" id="{F0DC69AF-309F-6533-79D5-48A240C05F51}"/>
              </a:ext>
            </a:extLst>
          </p:cNvPr>
          <p:cNvSpPr txBox="1"/>
          <p:nvPr/>
        </p:nvSpPr>
        <p:spPr>
          <a:xfrm>
            <a:off x="391549" y="473462"/>
            <a:ext cx="623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3. Informações das Recuperandas</a:t>
            </a:r>
          </a:p>
        </p:txBody>
      </p:sp>
    </p:spTree>
    <p:extLst>
      <p:ext uri="{BB962C8B-B14F-4D97-AF65-F5344CB8AC3E}">
        <p14:creationId xmlns:p14="http://schemas.microsoft.com/office/powerpoint/2010/main" val="25053068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C48C38-CA1A-A92A-20D7-E55A8E0CB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aixaDeTexto 12">
            <a:extLst>
              <a:ext uri="{FF2B5EF4-FFF2-40B4-BE49-F238E27FC236}">
                <a16:creationId xmlns:a16="http://schemas.microsoft.com/office/drawing/2014/main" id="{4B8E1D42-F0CC-2935-27B7-CD7B907D82F9}"/>
              </a:ext>
            </a:extLst>
          </p:cNvPr>
          <p:cNvSpPr txBox="1"/>
          <p:nvPr/>
        </p:nvSpPr>
        <p:spPr>
          <a:xfrm>
            <a:off x="1347744" y="3590737"/>
            <a:ext cx="3793937" cy="661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Endereço 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Estrada RS 427, KM 83, sem número, Bairro Rio Burati, Farroupilha/RS, CEP 95170-010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9C8B68B-1E33-D882-4B30-96CA1E6FA752}"/>
              </a:ext>
            </a:extLst>
          </p:cNvPr>
          <p:cNvSpPr txBox="1"/>
          <p:nvPr/>
        </p:nvSpPr>
        <p:spPr>
          <a:xfrm>
            <a:off x="1347744" y="2550091"/>
            <a:ext cx="2014716" cy="477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Início das Atividades 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01/08/1990</a:t>
            </a: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109BEEDF-7FFB-0506-B2C4-8DE9AF6D1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89335" y="6521753"/>
            <a:ext cx="253596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6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37" name="Retângulo: Cantos Arredondados 2">
            <a:extLst>
              <a:ext uri="{FF2B5EF4-FFF2-40B4-BE49-F238E27FC236}">
                <a16:creationId xmlns:a16="http://schemas.microsoft.com/office/drawing/2014/main" id="{77370C6A-E1D8-E8A2-C5CA-FD931BA746C2}"/>
              </a:ext>
            </a:extLst>
          </p:cNvPr>
          <p:cNvSpPr/>
          <p:nvPr/>
        </p:nvSpPr>
        <p:spPr>
          <a:xfrm>
            <a:off x="8020068" y="3939798"/>
            <a:ext cx="2405941" cy="787477"/>
          </a:xfrm>
          <a:prstGeom prst="roundRect">
            <a:avLst/>
          </a:prstGeom>
          <a:solidFill>
            <a:srgbClr val="F47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noProof="0" dirty="0">
                <a:latin typeface="Aptos" panose="020B0004020202020204" pitchFamily="34" charset="0"/>
              </a:rPr>
              <a:t>Frigorífico São Miguel Ltda.</a:t>
            </a:r>
          </a:p>
          <a:p>
            <a:pPr algn="ctr"/>
            <a:endParaRPr lang="pt-BR" sz="1100" b="1" noProof="0" dirty="0">
              <a:latin typeface="Aptos" panose="020B0004020202020204" pitchFamily="34" charset="0"/>
            </a:endParaRP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Capital Social: R$ 14.000,00</a:t>
            </a:r>
          </a:p>
        </p:txBody>
      </p:sp>
      <p:sp>
        <p:nvSpPr>
          <p:cNvPr id="38" name="Retângulo: Cantos Arredondados 3">
            <a:extLst>
              <a:ext uri="{FF2B5EF4-FFF2-40B4-BE49-F238E27FC236}">
                <a16:creationId xmlns:a16="http://schemas.microsoft.com/office/drawing/2014/main" id="{886A5934-4A95-1661-0F16-CDF53AA84538}"/>
              </a:ext>
            </a:extLst>
          </p:cNvPr>
          <p:cNvSpPr/>
          <p:nvPr/>
        </p:nvSpPr>
        <p:spPr>
          <a:xfrm>
            <a:off x="9522978" y="1990948"/>
            <a:ext cx="1840569" cy="916053"/>
          </a:xfrm>
          <a:prstGeom prst="roundRect">
            <a:avLst/>
          </a:prstGeom>
          <a:solidFill>
            <a:srgbClr val="F47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noProof="0" dirty="0">
                <a:latin typeface="Aptos" panose="020B0004020202020204" pitchFamily="34" charset="0"/>
              </a:rPr>
              <a:t>Silvia Rosane Provin</a:t>
            </a:r>
          </a:p>
          <a:p>
            <a:pPr algn="ctr"/>
            <a:endParaRPr lang="pt-BR" sz="1100" noProof="0" dirty="0">
              <a:latin typeface="Aptos" panose="020B0004020202020204" pitchFamily="34" charset="0"/>
            </a:endParaRP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Sócia</a:t>
            </a: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90%</a:t>
            </a:r>
          </a:p>
        </p:txBody>
      </p:sp>
      <p:sp>
        <p:nvSpPr>
          <p:cNvPr id="39" name="Retângulo: Cantos Arredondados 6">
            <a:extLst>
              <a:ext uri="{FF2B5EF4-FFF2-40B4-BE49-F238E27FC236}">
                <a16:creationId xmlns:a16="http://schemas.microsoft.com/office/drawing/2014/main" id="{C8618284-2B00-A6F9-517C-292CC9C0AEE0}"/>
              </a:ext>
            </a:extLst>
          </p:cNvPr>
          <p:cNvSpPr/>
          <p:nvPr/>
        </p:nvSpPr>
        <p:spPr>
          <a:xfrm>
            <a:off x="6850298" y="2005181"/>
            <a:ext cx="2014711" cy="897998"/>
          </a:xfrm>
          <a:prstGeom prst="roundRect">
            <a:avLst/>
          </a:prstGeom>
          <a:solidFill>
            <a:srgbClr val="F47A4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100" b="1" noProof="0" dirty="0">
                <a:latin typeface="Aptos" panose="020B0004020202020204" pitchFamily="34" charset="0"/>
              </a:rPr>
              <a:t>Roberto Emiliano Costa</a:t>
            </a:r>
          </a:p>
          <a:p>
            <a:pPr algn="ctr"/>
            <a:endParaRPr lang="pt-BR" sz="1100" b="1" noProof="0" dirty="0">
              <a:latin typeface="Aptos" panose="020B0004020202020204" pitchFamily="34" charset="0"/>
            </a:endParaRP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Sócio administrador</a:t>
            </a:r>
          </a:p>
          <a:p>
            <a:pPr algn="ctr"/>
            <a:r>
              <a:rPr lang="pt-BR" sz="1100" noProof="0" dirty="0">
                <a:latin typeface="Aptos" panose="020B0004020202020204" pitchFamily="34" charset="0"/>
              </a:rPr>
              <a:t>10%</a:t>
            </a:r>
          </a:p>
        </p:txBody>
      </p:sp>
      <p:cxnSp>
        <p:nvCxnSpPr>
          <p:cNvPr id="40" name="Conector de Seta Reta 25">
            <a:extLst>
              <a:ext uri="{FF2B5EF4-FFF2-40B4-BE49-F238E27FC236}">
                <a16:creationId xmlns:a16="http://schemas.microsoft.com/office/drawing/2014/main" id="{0F46D034-D8C0-92BF-8645-608941EC9CAA}"/>
              </a:ext>
            </a:extLst>
          </p:cNvPr>
          <p:cNvCxnSpPr>
            <a:cxnSpLocks/>
          </p:cNvCxnSpPr>
          <p:nvPr/>
        </p:nvCxnSpPr>
        <p:spPr>
          <a:xfrm>
            <a:off x="9217563" y="3543167"/>
            <a:ext cx="0" cy="34352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Conector reto 29">
            <a:extLst>
              <a:ext uri="{FF2B5EF4-FFF2-40B4-BE49-F238E27FC236}">
                <a16:creationId xmlns:a16="http://schemas.microsoft.com/office/drawing/2014/main" id="{A135214B-0A6A-0F65-C6CD-86FC3AAEFD6A}"/>
              </a:ext>
            </a:extLst>
          </p:cNvPr>
          <p:cNvCxnSpPr/>
          <p:nvPr/>
        </p:nvCxnSpPr>
        <p:spPr>
          <a:xfrm>
            <a:off x="10451888" y="2916458"/>
            <a:ext cx="0" cy="63570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3" name="Conector reto 33">
            <a:extLst>
              <a:ext uri="{FF2B5EF4-FFF2-40B4-BE49-F238E27FC236}">
                <a16:creationId xmlns:a16="http://schemas.microsoft.com/office/drawing/2014/main" id="{9D5280DE-48C5-09AF-22F1-1A5624AB35FF}"/>
              </a:ext>
            </a:extLst>
          </p:cNvPr>
          <p:cNvCxnSpPr>
            <a:cxnSpLocks/>
          </p:cNvCxnSpPr>
          <p:nvPr/>
        </p:nvCxnSpPr>
        <p:spPr>
          <a:xfrm>
            <a:off x="7860134" y="3543040"/>
            <a:ext cx="2600380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22">
            <a:extLst>
              <a:ext uri="{FF2B5EF4-FFF2-40B4-BE49-F238E27FC236}">
                <a16:creationId xmlns:a16="http://schemas.microsoft.com/office/drawing/2014/main" id="{BEC78B5A-5E6A-B53C-A0F0-E8617A092559}"/>
              </a:ext>
            </a:extLst>
          </p:cNvPr>
          <p:cNvSpPr txBox="1"/>
          <p:nvPr/>
        </p:nvSpPr>
        <p:spPr>
          <a:xfrm>
            <a:off x="391549" y="473462"/>
            <a:ext cx="623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3. Informações das Recuperandas</a:t>
            </a:r>
          </a:p>
        </p:txBody>
      </p:sp>
      <p:cxnSp>
        <p:nvCxnSpPr>
          <p:cNvPr id="25" name="Conector reto 29">
            <a:extLst>
              <a:ext uri="{FF2B5EF4-FFF2-40B4-BE49-F238E27FC236}">
                <a16:creationId xmlns:a16="http://schemas.microsoft.com/office/drawing/2014/main" id="{8F64B101-81DD-2FA7-DA53-65B68FA5B74A}"/>
              </a:ext>
            </a:extLst>
          </p:cNvPr>
          <p:cNvCxnSpPr/>
          <p:nvPr/>
        </p:nvCxnSpPr>
        <p:spPr>
          <a:xfrm>
            <a:off x="7860134" y="2911805"/>
            <a:ext cx="0" cy="635705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2" name="Gráfico 1" descr="Loja com preenchimento sólido">
            <a:extLst>
              <a:ext uri="{FF2B5EF4-FFF2-40B4-BE49-F238E27FC236}">
                <a16:creationId xmlns:a16="http://schemas.microsoft.com/office/drawing/2014/main" id="{C0F432C2-8456-09E5-896B-24F7D2F0E8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1165" y="2068043"/>
            <a:ext cx="360000" cy="360000"/>
          </a:xfrm>
          <a:prstGeom prst="rect">
            <a:avLst/>
          </a:prstGeom>
        </p:spPr>
      </p:pic>
      <p:pic>
        <p:nvPicPr>
          <p:cNvPr id="3" name="Gráfico 2" descr="Registrar com preenchimento sólido">
            <a:extLst>
              <a:ext uri="{FF2B5EF4-FFF2-40B4-BE49-F238E27FC236}">
                <a16:creationId xmlns:a16="http://schemas.microsoft.com/office/drawing/2014/main" id="{705ECA56-AD70-13CA-72AC-129A582DB6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8854" y="3194547"/>
            <a:ext cx="360000" cy="360000"/>
          </a:xfrm>
          <a:prstGeom prst="rect">
            <a:avLst/>
          </a:prstGeom>
        </p:spPr>
      </p:pic>
      <p:pic>
        <p:nvPicPr>
          <p:cNvPr id="4" name="Gráfico 3" descr="Rota (dois pinos em um caminho) com preenchimento sólido">
            <a:extLst>
              <a:ext uri="{FF2B5EF4-FFF2-40B4-BE49-F238E27FC236}">
                <a16:creationId xmlns:a16="http://schemas.microsoft.com/office/drawing/2014/main" id="{CEA88C7C-29B3-FAD8-F072-047641C8F5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8854" y="3704368"/>
            <a:ext cx="360000" cy="360000"/>
          </a:xfrm>
          <a:prstGeom prst="rect">
            <a:avLst/>
          </a:prstGeom>
        </p:spPr>
      </p:pic>
      <p:pic>
        <p:nvPicPr>
          <p:cNvPr id="5" name="Gráfico 4" descr="Inventário correto com preenchimento sólido">
            <a:extLst>
              <a:ext uri="{FF2B5EF4-FFF2-40B4-BE49-F238E27FC236}">
                <a16:creationId xmlns:a16="http://schemas.microsoft.com/office/drawing/2014/main" id="{4DBE559E-54E9-4112-8CA2-B7A372AE59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8854" y="2610654"/>
            <a:ext cx="360000" cy="36000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0C77E1E4-DEBC-DA0B-C39C-CFA6978F2CCA}"/>
              </a:ext>
            </a:extLst>
          </p:cNvPr>
          <p:cNvSpPr txBox="1"/>
          <p:nvPr/>
        </p:nvSpPr>
        <p:spPr>
          <a:xfrm>
            <a:off x="1347744" y="3092882"/>
            <a:ext cx="30010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CNPJ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93.509.610/0001-04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4F4EB9-C7F8-E795-8383-7F9B156EC260}"/>
              </a:ext>
            </a:extLst>
          </p:cNvPr>
          <p:cNvSpPr txBox="1"/>
          <p:nvPr/>
        </p:nvSpPr>
        <p:spPr>
          <a:xfrm>
            <a:off x="1350055" y="2030432"/>
            <a:ext cx="3657395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1" noProof="0" dirty="0">
                <a:latin typeface="Aptos" panose="020B0004020202020204" pitchFamily="34" charset="0"/>
              </a:rPr>
              <a:t>Razão Social</a:t>
            </a:r>
          </a:p>
          <a:p>
            <a:r>
              <a:rPr lang="pt-BR" sz="1200" noProof="0" dirty="0">
                <a:latin typeface="Aptos" panose="020B0004020202020204" pitchFamily="34" charset="0"/>
              </a:rPr>
              <a:t>Frigorífico São Miguel Ltda</a:t>
            </a:r>
            <a:r>
              <a:rPr lang="pt-BR" sz="1400" noProof="0" dirty="0">
                <a:solidFill>
                  <a:srgbClr val="4D4D4C"/>
                </a:solidFill>
                <a:latin typeface="Aptos" panose="020B0004020202020204" pitchFamily="34" charset="0"/>
              </a:rPr>
              <a:t>.</a:t>
            </a:r>
          </a:p>
          <a:p>
            <a:endParaRPr lang="pt-BR" sz="1100" noProof="0" dirty="0">
              <a:solidFill>
                <a:srgbClr val="4D4D4C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1948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387A3-4825-E4C5-835B-4DAA4B2B2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9252CCE9-7552-ED1B-5EF7-F19669E707CB}"/>
              </a:ext>
            </a:extLst>
          </p:cNvPr>
          <p:cNvSpPr txBox="1">
            <a:spLocks/>
          </p:cNvSpPr>
          <p:nvPr/>
        </p:nvSpPr>
        <p:spPr>
          <a:xfrm>
            <a:off x="704023" y="1181150"/>
            <a:ext cx="10800000" cy="5400000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 passivo concursal, após a etapa de verificação de créditos pela Administração Judicial, soma R$ 11.240.684,77, distribuídos em 19 credores da Classe I, 462 credores da Classe III e 38 da Classe IV. Abaixo se visualiza a composição dos valores por classe: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Os 10 maiores credores representam 39,8% do crédito, e podem ser verificados no quadro abaixo: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rgbClr val="4D4D4C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676A7010-D95B-5DA0-4CC4-35B918D13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7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18845F7C-A481-4BA2-A1C8-D9ED424D5FA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2526222"/>
              </p:ext>
            </p:extLst>
          </p:nvPr>
        </p:nvGraphicFramePr>
        <p:xfrm>
          <a:off x="747153" y="2417541"/>
          <a:ext cx="5076000" cy="3469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TextBox 22">
            <a:extLst>
              <a:ext uri="{FF2B5EF4-FFF2-40B4-BE49-F238E27FC236}">
                <a16:creationId xmlns:a16="http://schemas.microsoft.com/office/drawing/2014/main" id="{4100A9C1-AEE3-5F57-3674-23553150653D}"/>
              </a:ext>
            </a:extLst>
          </p:cNvPr>
          <p:cNvSpPr txBox="1"/>
          <p:nvPr/>
        </p:nvSpPr>
        <p:spPr>
          <a:xfrm>
            <a:off x="391549" y="473462"/>
            <a:ext cx="6232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4. Passivo Concursal</a:t>
            </a:r>
          </a:p>
          <a:p>
            <a:pPr marL="252000"/>
            <a:r>
              <a:rPr lang="pt-BR" sz="16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Art. 7º, §2º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66D47347-DC63-05C2-B8CD-60376640DF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3634207"/>
              </p:ext>
            </p:extLst>
          </p:nvPr>
        </p:nvGraphicFramePr>
        <p:xfrm>
          <a:off x="6355896" y="1962957"/>
          <a:ext cx="5088951" cy="3469477"/>
        </p:xfrm>
        <a:graphic>
          <a:graphicData uri="http://schemas.openxmlformats.org/drawingml/2006/table">
            <a:tbl>
              <a:tblPr/>
              <a:tblGrid>
                <a:gridCol w="1358326">
                  <a:extLst>
                    <a:ext uri="{9D8B030D-6E8A-4147-A177-3AD203B41FA5}">
                      <a16:colId xmlns:a16="http://schemas.microsoft.com/office/drawing/2014/main" val="1050226585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725053797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3008744416"/>
                    </a:ext>
                  </a:extLst>
                </a:gridCol>
              </a:tblGrid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CLASSE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CREDOR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VALOR (R$)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827981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SILVIA MARIA FERREIRA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1.000.000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089708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BANCO DAYCOVAL S.A.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903.391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362770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MARCELO MONTAGNA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502.544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234954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ELEN REGINA PERACCHI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446.455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388215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FAROS INDUSTRIA DE FARINHA DE OSSOS LTDA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442.789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835915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JUVIANO ANTONIO MARINELLO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371.238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215062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LORD ATACADISTA DE ALIMENTOS LTDA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250.359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759584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ALCIONES JOSE TOMAZELLI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215.669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67487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PAULO ROBERTO MARCHESINI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181.325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44720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ELTON TOMAZELLI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163.810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2811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97017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2013B-CA0E-11E6-55ED-789156127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84E9AC36-2FC3-418B-E05D-2BD6E708B462}"/>
              </a:ext>
            </a:extLst>
          </p:cNvPr>
          <p:cNvSpPr txBox="1">
            <a:spLocks/>
          </p:cNvSpPr>
          <p:nvPr/>
        </p:nvSpPr>
        <p:spPr>
          <a:xfrm>
            <a:off x="704023" y="1181150"/>
            <a:ext cx="10800000" cy="5400000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 passivo concursal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 atual da Recuperanda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 soma R$ 11.298.548,89, distribuídos em 19 credores da Classe I, 461 credores da Classe III e 38 da Classe IV. Abaixo se visualiza a composição dos valores por classe: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Os 10 maiores credores representam 39,6% do crédito, e podem ser verificados no quadro abaixo: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rgbClr val="4D4D4C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BB0DF16F-3EA2-AE1C-105C-EA857D9B67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8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DC003AA9-C980-0282-026C-4E96196F2D1F}"/>
              </a:ext>
            </a:extLst>
          </p:cNvPr>
          <p:cNvSpPr txBox="1"/>
          <p:nvPr/>
        </p:nvSpPr>
        <p:spPr>
          <a:xfrm>
            <a:off x="391549" y="473462"/>
            <a:ext cx="6232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4. Passivo Concursal</a:t>
            </a:r>
          </a:p>
          <a:p>
            <a:pPr marL="252000"/>
            <a:r>
              <a:rPr lang="pt-BR" sz="16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Atual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8D0AD590-DF9B-9443-7FEE-D7814A6F1868}"/>
              </a:ext>
            </a:extLst>
          </p:cNvPr>
          <p:cNvGraphicFramePr>
            <a:graphicFrameLocks noGrp="1"/>
          </p:cNvGraphicFramePr>
          <p:nvPr/>
        </p:nvGraphicFramePr>
        <p:xfrm>
          <a:off x="6355896" y="1962957"/>
          <a:ext cx="5088951" cy="3469477"/>
        </p:xfrm>
        <a:graphic>
          <a:graphicData uri="http://schemas.openxmlformats.org/drawingml/2006/table">
            <a:tbl>
              <a:tblPr/>
              <a:tblGrid>
                <a:gridCol w="1358326">
                  <a:extLst>
                    <a:ext uri="{9D8B030D-6E8A-4147-A177-3AD203B41FA5}">
                      <a16:colId xmlns:a16="http://schemas.microsoft.com/office/drawing/2014/main" val="1050226585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2725053797"/>
                    </a:ext>
                  </a:extLst>
                </a:gridCol>
                <a:gridCol w="758825">
                  <a:extLst>
                    <a:ext uri="{9D8B030D-6E8A-4147-A177-3AD203B41FA5}">
                      <a16:colId xmlns:a16="http://schemas.microsoft.com/office/drawing/2014/main" val="3008744416"/>
                    </a:ext>
                  </a:extLst>
                </a:gridCol>
              </a:tblGrid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CLASSE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CREDOR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VALOR (R$)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827981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SILVIA MARIA FERREIRA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1.000.000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4089708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BANCO DAYCOVAL S.A.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903.391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19362770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MARCELO MONTAGNA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502.544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234954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ELEN REGINA PERACCHI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446.455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8388215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FAROS INDUSTRIA DE FARINHA DE OSSOS LTDA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442.789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77835915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JUVIANO ANTONIO MARINELLO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371.238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7215062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LORD ATACADISTA DE ALIMENTOS LTDA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250.359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21759584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ALCIONES JOSE TOMAZELLI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215.669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267487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PAULO ROBERTO MARCHESINI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181.325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744720"/>
                  </a:ext>
                </a:extLst>
              </a:tr>
              <a:tr h="3154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QUIROGRAFÁRIOS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ELTON TOMAZELLI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163.810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1281153"/>
                  </a:ext>
                </a:extLst>
              </a:tr>
            </a:tbl>
          </a:graphicData>
        </a:graphic>
      </p:graphicFrame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278E02BD-37FF-4CA5-84F8-FD4368DC0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2408056"/>
              </p:ext>
            </p:extLst>
          </p:nvPr>
        </p:nvGraphicFramePr>
        <p:xfrm>
          <a:off x="611412" y="2142599"/>
          <a:ext cx="5685308" cy="347710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8754749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áfico 2" hidden="1">
            <a:extLst>
              <a:ext uri="{FF2B5EF4-FFF2-40B4-BE49-F238E27FC236}">
                <a16:creationId xmlns:a16="http://schemas.microsoft.com/office/drawing/2014/main" id="{A1377321-EC00-2FCA-3347-660C0C56E0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1120183"/>
              </p:ext>
            </p:extLst>
          </p:nvPr>
        </p:nvGraphicFramePr>
        <p:xfrm>
          <a:off x="1381124" y="1762125"/>
          <a:ext cx="9163050" cy="4622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22">
            <a:extLst>
              <a:ext uri="{FF2B5EF4-FFF2-40B4-BE49-F238E27FC236}">
                <a16:creationId xmlns:a16="http://schemas.microsoft.com/office/drawing/2014/main" id="{B5B217F1-D0B1-A68F-6265-82088EAC0906}"/>
              </a:ext>
            </a:extLst>
          </p:cNvPr>
          <p:cNvSpPr txBox="1"/>
          <p:nvPr/>
        </p:nvSpPr>
        <p:spPr>
          <a:xfrm>
            <a:off x="391549" y="473462"/>
            <a:ext cx="11104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5. Faturamento | Frigofar Indústria de Alimentos Ltda. 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8A239120-5C23-73F7-32AB-18C87B0C372E}"/>
              </a:ext>
            </a:extLst>
          </p:cNvPr>
          <p:cNvSpPr txBox="1">
            <a:spLocks/>
          </p:cNvSpPr>
          <p:nvPr/>
        </p:nvSpPr>
        <p:spPr>
          <a:xfrm>
            <a:off x="696000" y="905892"/>
            <a:ext cx="10800000" cy="619657"/>
          </a:xfrm>
          <a:prstGeom prst="rect">
            <a:avLst/>
          </a:prstGeom>
          <a:noFill/>
        </p:spPr>
        <p:txBody>
          <a:bodyPr wrap="square" numCol="1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No exercício corrente, a Recuperanda acumulou R$ 6,1 milhões em receitas. Na competência em análise, o faturamento alcançou R$ 2,7 milhões, redução de R$ 1,7 milhões em relação ao apurado no período anterior. </a:t>
            </a:r>
          </a:p>
        </p:txBody>
      </p:sp>
      <p:sp>
        <p:nvSpPr>
          <p:cNvPr id="18" name="Espaço Reservado para Número de Slide 3">
            <a:extLst>
              <a:ext uri="{FF2B5EF4-FFF2-40B4-BE49-F238E27FC236}">
                <a16:creationId xmlns:a16="http://schemas.microsoft.com/office/drawing/2014/main" id="{01FB3631-9883-2089-D979-5CB68FFB7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9731" y="6521753"/>
            <a:ext cx="2743200" cy="246221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9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A1377321-EC00-2FCA-3347-660C0C56E0A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4676704"/>
              </p:ext>
            </p:extLst>
          </p:nvPr>
        </p:nvGraphicFramePr>
        <p:xfrm>
          <a:off x="2059081" y="1899813"/>
          <a:ext cx="8073838" cy="4116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234789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5E81B-FAB6-CBE2-171D-DE92268F0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2">
            <a:extLst>
              <a:ext uri="{FF2B5EF4-FFF2-40B4-BE49-F238E27FC236}">
                <a16:creationId xmlns:a16="http://schemas.microsoft.com/office/drawing/2014/main" id="{A9CF8BA6-2A8C-A4D4-D2A6-F15D9274C221}"/>
              </a:ext>
            </a:extLst>
          </p:cNvPr>
          <p:cNvSpPr txBox="1"/>
          <p:nvPr/>
        </p:nvSpPr>
        <p:spPr>
          <a:xfrm>
            <a:off x="391549" y="473462"/>
            <a:ext cx="111044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5. Faturamento | Frigorífico São Miguel Ltda. 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6DD79A93-5EC7-309A-7936-FF162C7FAE51}"/>
              </a:ext>
            </a:extLst>
          </p:cNvPr>
          <p:cNvSpPr txBox="1">
            <a:spLocks/>
          </p:cNvSpPr>
          <p:nvPr/>
        </p:nvSpPr>
        <p:spPr>
          <a:xfrm>
            <a:off x="696000" y="905892"/>
            <a:ext cx="10800000" cy="619657"/>
          </a:xfrm>
          <a:prstGeom prst="rect">
            <a:avLst/>
          </a:prstGeom>
          <a:noFill/>
        </p:spPr>
        <p:txBody>
          <a:bodyPr wrap="square" numCol="1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 faturamento acumulado no exercício corrente da Recuperanda totaliza R$ 26 mil. No mês em análise, registrou R$ 13 mil, sem variação em relação ao valor apurado na competência anterior.</a:t>
            </a:r>
          </a:p>
        </p:txBody>
      </p:sp>
      <p:sp>
        <p:nvSpPr>
          <p:cNvPr id="18" name="Espaço Reservado para Número de Slide 3">
            <a:extLst>
              <a:ext uri="{FF2B5EF4-FFF2-40B4-BE49-F238E27FC236}">
                <a16:creationId xmlns:a16="http://schemas.microsoft.com/office/drawing/2014/main" id="{8FB0DDC3-91A9-8D87-73C3-0D1CFAE3C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299731" y="6521753"/>
            <a:ext cx="2743200" cy="246221"/>
          </a:xfrm>
        </p:spPr>
        <p:txBody>
          <a:bodyPr vert="horz" wrap="square" lIns="91440" tIns="45720" rIns="91440" bIns="45720" rtlCol="0" anchor="ctr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10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graphicFrame>
        <p:nvGraphicFramePr>
          <p:cNvPr id="4" name="Gráfico 3" hidden="1">
            <a:extLst>
              <a:ext uri="{FF2B5EF4-FFF2-40B4-BE49-F238E27FC236}">
                <a16:creationId xmlns:a16="http://schemas.microsoft.com/office/drawing/2014/main" id="{88347D67-75EB-1AD4-34D7-BFE9221E70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636627"/>
              </p:ext>
            </p:extLst>
          </p:nvPr>
        </p:nvGraphicFramePr>
        <p:xfrm>
          <a:off x="1381124" y="1762126"/>
          <a:ext cx="9163049" cy="4622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88347D67-75EB-1AD4-34D7-BFE9221E70D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2538748"/>
              </p:ext>
            </p:extLst>
          </p:nvPr>
        </p:nvGraphicFramePr>
        <p:xfrm>
          <a:off x="2122714" y="1811179"/>
          <a:ext cx="7946571" cy="4327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215933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 hidden="1">
            <a:extLst>
              <a:ext uri="{FF2B5EF4-FFF2-40B4-BE49-F238E27FC236}">
                <a16:creationId xmlns:a16="http://schemas.microsoft.com/office/drawing/2014/main" id="{259B58BF-06AD-21CF-3921-AF1FD1B5B8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2474000"/>
              </p:ext>
            </p:extLst>
          </p:nvPr>
        </p:nvGraphicFramePr>
        <p:xfrm>
          <a:off x="695999" y="2536418"/>
          <a:ext cx="5174447" cy="31756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3CF9861-65A5-40FB-F714-1E619FCAAA4E}"/>
              </a:ext>
            </a:extLst>
          </p:cNvPr>
          <p:cNvSpPr txBox="1"/>
          <p:nvPr/>
        </p:nvSpPr>
        <p:spPr>
          <a:xfrm>
            <a:off x="696000" y="1183900"/>
            <a:ext cx="10800000" cy="2539157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Segundo as informações disponibilizadas pelas Recuperandas, todos os colaboradores encontram-se alocados na </a:t>
            </a:r>
            <a:r>
              <a:rPr lang="pt-BR" sz="1200" noProof="0" dirty="0" err="1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Frigofar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. Na competência analisada,  a Empresa contava com </a:t>
            </a:r>
            <a:r>
              <a:rPr lang="pt-BR" sz="1200" b="1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59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 empregados ativos, contratados sob o regime CLT, 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além de 1 sócio na condição de contribuinte, 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tendo sido registradas 3 demissões e 2 admissões. Ressalta-se que a Empresa não disponibilizou os Termos de Rescisão nem os comprovantes de 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p</a:t>
            </a:r>
            <a:r>
              <a:rPr lang="pt-BR" sz="1200" noProof="0" dirty="0" err="1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agamento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 das verbas rescisórias.</a:t>
            </a:r>
          </a:p>
          <a:p>
            <a:pPr>
              <a:lnSpc>
                <a:spcPct val="150000"/>
              </a:lnSpc>
            </a:pPr>
            <a:endParaRPr lang="pt-BR" sz="1200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>
              <a:lnSpc>
                <a:spcPct val="150000"/>
              </a:lnSpc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O dispêndio com proventos, na competência examinada, totalizou R$ 279,2 mil, enquanto os encargos somaram R$ 71,8 mil. De forma consolidada, a Recuperanda registrou o montante de R$ 351 mil a título de proventos e encargos trabalhistas.</a:t>
            </a: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BBB6578-2ADB-A1BF-5E2E-21F6BE76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801384" y="6531016"/>
            <a:ext cx="253596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11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2" name="TextBox 22">
            <a:extLst>
              <a:ext uri="{FF2B5EF4-FFF2-40B4-BE49-F238E27FC236}">
                <a16:creationId xmlns:a16="http://schemas.microsoft.com/office/drawing/2014/main" id="{3CA75369-F726-2A28-C120-084FA3BB9F56}"/>
              </a:ext>
            </a:extLst>
          </p:cNvPr>
          <p:cNvSpPr txBox="1"/>
          <p:nvPr/>
        </p:nvSpPr>
        <p:spPr>
          <a:xfrm>
            <a:off x="391549" y="473462"/>
            <a:ext cx="6232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6. Quadro de colaboradores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259B58BF-06AD-21CF-3921-AF1FD1B5B8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5093042"/>
              </p:ext>
            </p:extLst>
          </p:nvPr>
        </p:nvGraphicFramePr>
        <p:xfrm>
          <a:off x="843915" y="3336083"/>
          <a:ext cx="4947285" cy="29555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9444954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B2CAF-5D8F-32B1-FEAF-80AC0FE0D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B221F0B5-FAB8-54E0-D94C-7382D41E489F}"/>
              </a:ext>
            </a:extLst>
          </p:cNvPr>
          <p:cNvSpPr txBox="1">
            <a:spLocks/>
          </p:cNvSpPr>
          <p:nvPr/>
        </p:nvSpPr>
        <p:spPr>
          <a:xfrm>
            <a:off x="704023" y="1181150"/>
            <a:ext cx="10800000" cy="5400000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0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pPr algn="just">
              <a:buSzPct val="120000"/>
            </a:pPr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1.1 Disponibilidades</a:t>
            </a:r>
          </a:p>
          <a:p>
            <a:pPr>
              <a:spcAft>
                <a:spcPts val="1200"/>
              </a:spcAft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As “Disponibilidades” da Frigofar Indústria de Alimentos Ltda. compreendiam “Caixa”, “Bancos Conta Movimento” e “Aplicações de Liquidez Imediata”, conforme tabela abaixo:</a:t>
            </a: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Na competência em análise, o agrupamento totalizava R$ 118,2 mil, apresentando redução de R$ 204,8 mil frente ao período anterior, majoritariamente em razão da retração de R$ 182,2 mil em “Bancos Conta Movimento”, decorrente, sobretudo, das variações do saldo das contas junto ao Banco Daycoval.</a:t>
            </a:r>
          </a:p>
          <a:p>
            <a:pPr algn="just">
              <a:buSzPct val="120000"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A Recuperanda apresentou os extratos bancários, possibilitando a validação dos saldos registrados contabilmente, à exceção das contas “Banco ABC”, no valor de R$ 70,7 mil, “Bradesco – Aplicação”, no montante de R$ 22,41, e “Banrisul – Título de Capitalização”, no valor de R$ 20 mil.</a:t>
            </a:r>
          </a:p>
          <a:p>
            <a:pPr algn="just">
              <a:spcAft>
                <a:spcPts val="1200"/>
              </a:spcAft>
              <a:buSzPct val="120000"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Adicionalmente, a rubrica “Caixa” registrou redução de R$ 22,5 mil.</a:t>
            </a:r>
          </a:p>
          <a:p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1.2 Duplicatas a receber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Na data-base em análise, o grupo “Duplicatas a Receber” registrou saldo de R$ 1,8 milhão, apresentando queda de 10,5% (R$ 210 mil) em relação ao período anterior, refletindo volume de vendas a prazo inferior aos valores recebidos.</a:t>
            </a: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Destaca-se, como maior detentor de valores a pagar, “</a:t>
            </a:r>
            <a:r>
              <a:rPr lang="pt-BR" sz="1200" dirty="0" err="1">
                <a:solidFill>
                  <a:schemeClr val="tx1"/>
                </a:solidFill>
                <a:latin typeface="Aptos" panose="020B0004020202020204" pitchFamily="34" charset="0"/>
              </a:rPr>
              <a:t>Lord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 Atacadista de Alimentos Ltda.”, no total de R$ 600,6 mil, representando 33,4% do saldo do grupo.</a:t>
            </a: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7DE83565-B641-39FE-54E5-4714A50A30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844874"/>
              </p:ext>
            </p:extLst>
          </p:nvPr>
        </p:nvGraphicFramePr>
        <p:xfrm>
          <a:off x="786801" y="1288441"/>
          <a:ext cx="5039832" cy="2171700"/>
        </p:xfrm>
        <a:graphic>
          <a:graphicData uri="http://schemas.openxmlformats.org/drawingml/2006/table">
            <a:tbl>
              <a:tblPr/>
              <a:tblGrid>
                <a:gridCol w="3133574">
                  <a:extLst>
                    <a:ext uri="{9D8B030D-6E8A-4147-A177-3AD203B41FA5}">
                      <a16:colId xmlns:a16="http://schemas.microsoft.com/office/drawing/2014/main" val="340436043"/>
                    </a:ext>
                  </a:extLst>
                </a:gridCol>
                <a:gridCol w="953129">
                  <a:extLst>
                    <a:ext uri="{9D8B030D-6E8A-4147-A177-3AD203B41FA5}">
                      <a16:colId xmlns:a16="http://schemas.microsoft.com/office/drawing/2014/main" val="1016794104"/>
                    </a:ext>
                  </a:extLst>
                </a:gridCol>
                <a:gridCol w="953129">
                  <a:extLst>
                    <a:ext uri="{9D8B030D-6E8A-4147-A177-3AD203B41FA5}">
                      <a16:colId xmlns:a16="http://schemas.microsoft.com/office/drawing/2014/main" val="1548085805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BALANÇO PATRIMONIAL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614533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ATIVO CIRCULANTE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4.833.420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4.341.392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216903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DISPONIBILIDADES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322.975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118.212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7064757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DUPLICATAS A RECEBER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2.005.885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1.795.929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62547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IMPOSTOS A RECUPERAR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1.441.399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1.443.273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664992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ADIANTAMENTOS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226.455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258.465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5742426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ESTOQUES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303.319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169.347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430783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OUTROS CRÉDITOS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533.387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556.166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0710960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ATIVO NAO-CIRCULANTE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4.160.692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4.139.019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30768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REALIZÁVEL A LONGO PRAZO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82.918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82.918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794561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IMOBILIZADO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4.077.774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4.056.101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179485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 DO ATIVO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8.994.112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8.480.411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8990727"/>
                  </a:ext>
                </a:extLst>
              </a:tr>
            </a:tbl>
          </a:graphicData>
        </a:graphic>
      </p:graphicFrame>
      <p:sp>
        <p:nvSpPr>
          <p:cNvPr id="3" name="TextBox 22">
            <a:extLst>
              <a:ext uri="{FF2B5EF4-FFF2-40B4-BE49-F238E27FC236}">
                <a16:creationId xmlns:a16="http://schemas.microsoft.com/office/drawing/2014/main" id="{1FD0B7C2-DD19-6FC6-180B-D3B7811C33E8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a) Ativo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33ABC68F-2ADB-7483-0DD8-F6360BD68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12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37E7DC80-4E69-E549-8365-1C0AFE1491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2641299"/>
              </p:ext>
            </p:extLst>
          </p:nvPr>
        </p:nvGraphicFramePr>
        <p:xfrm>
          <a:off x="784733" y="5112359"/>
          <a:ext cx="5041900" cy="914400"/>
        </p:xfrm>
        <a:graphic>
          <a:graphicData uri="http://schemas.openxmlformats.org/drawingml/2006/table">
            <a:tbl>
              <a:tblPr/>
              <a:tblGrid>
                <a:gridCol w="3111500">
                  <a:extLst>
                    <a:ext uri="{9D8B030D-6E8A-4147-A177-3AD203B41FA5}">
                      <a16:colId xmlns:a16="http://schemas.microsoft.com/office/drawing/2014/main" val="3684559535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385677937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48615591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DISPONIBILIDADES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8308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CAIXA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23.163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1804840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BANCOS CONTA MOVIMENTO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279.704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97.506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791283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APLICAÇÕES DE LIQUIDEZ IMEDIATA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20.108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20.073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2186347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322.975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118.212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9604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2782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B61C8B-DBF1-5544-D3C1-4947EAC773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">
            <a:extLst>
              <a:ext uri="{FF2B5EF4-FFF2-40B4-BE49-F238E27FC236}">
                <a16:creationId xmlns:a16="http://schemas.microsoft.com/office/drawing/2014/main" id="{4E4DEF5D-B2F6-A902-FF83-50D5EEEEC20A}"/>
              </a:ext>
            </a:extLst>
          </p:cNvPr>
          <p:cNvSpPr txBox="1">
            <a:spLocks/>
          </p:cNvSpPr>
          <p:nvPr/>
        </p:nvSpPr>
        <p:spPr>
          <a:xfrm>
            <a:off x="696000" y="1181147"/>
            <a:ext cx="10800000" cy="5380063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1.3 Estoques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Os “Estoques” da Recuperanda totalizaram R$ 169,3 mil na competência, registrando decréscimo de R$ 134 mil (44,2%). A variação decorreu, principalmente, da redução de R$ 122,9 mil em “Mercadorias para Revenda”, que representava 76,5% do total do agrupamento.</a:t>
            </a:r>
          </a:p>
          <a:p>
            <a:pPr>
              <a:spcAft>
                <a:spcPts val="1200"/>
              </a:spcAft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Os saldos apresentados mostram-se compatíveis com as posições analíticas de inventário encaminhadas. </a:t>
            </a:r>
          </a:p>
          <a:p>
            <a:r>
              <a:rPr lang="pt-BR" sz="1200" dirty="0">
                <a:solidFill>
                  <a:srgbClr val="ED7D31"/>
                </a:solidFill>
                <a:latin typeface="Aptos" panose="020B0004020202020204" pitchFamily="34" charset="0"/>
              </a:rPr>
              <a:t>1.4 Imobilizado</a:t>
            </a:r>
          </a:p>
          <a:p>
            <a:r>
              <a:rPr lang="pt-BR" sz="1200" dirty="0">
                <a:solidFill>
                  <a:schemeClr val="tx1"/>
                </a:solidFill>
                <a:latin typeface="Aptos"/>
              </a:rPr>
              <a:t>O “Imobilizado” contempla os ativos tangíveis adquiridos ou construídos pela Recuperanda, destinados à manutenção de suas atividades operacionais e que possuem vida útil superior a um exercício social.</a:t>
            </a:r>
          </a:p>
          <a:p>
            <a:r>
              <a:rPr lang="pt-BR" sz="1200" dirty="0">
                <a:solidFill>
                  <a:schemeClr val="tx1"/>
                </a:solidFill>
                <a:latin typeface="Aptos"/>
              </a:rPr>
              <a:t>O grupo apresentou redução de R$ 21,7 mil, decorrente da apropriação da depreciação mensal. Não foram identificadas movimentações de aquisições ou baixas, encerrando a competência com saldo líquido de R$ 4,1 milhões, já considerado o efeito das depreciações acumuladas. </a:t>
            </a: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endParaRPr lang="pt-BR" sz="1200" dirty="0">
              <a:solidFill>
                <a:schemeClr val="tx1"/>
              </a:solidFill>
              <a:latin typeface="Aptos"/>
            </a:endParaRPr>
          </a:p>
          <a:p>
            <a:r>
              <a:rPr lang="pt-BR" sz="1200" dirty="0">
                <a:solidFill>
                  <a:schemeClr val="tx1"/>
                </a:solidFill>
                <a:latin typeface="Aptos"/>
              </a:rPr>
              <a:t>A rubrica “Construções e Benfeitorias em Imóveis de Terceiros” concentrava 94,8% do total do grupo.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 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rgbClr val="4D4D4C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577FC652-4C63-98BE-6F9F-2D94E8889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13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8B197289-6979-CF96-44B2-48D6C3529352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a) Ativo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8AF3AFE-CA73-2B52-9542-B111D39BC9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268154"/>
              </p:ext>
            </p:extLst>
          </p:nvPr>
        </p:nvGraphicFramePr>
        <p:xfrm>
          <a:off x="6326037" y="1213792"/>
          <a:ext cx="5169963" cy="26725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921793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7BF6B6-688B-F3F9-33A5-690E05BDC5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B4A31BC9-FC4A-208E-3128-4A0BB068A29D}"/>
              </a:ext>
            </a:extLst>
          </p:cNvPr>
          <p:cNvSpPr txBox="1">
            <a:spLocks/>
          </p:cNvSpPr>
          <p:nvPr/>
        </p:nvSpPr>
        <p:spPr>
          <a:xfrm>
            <a:off x="704023" y="1181150"/>
            <a:ext cx="10800000" cy="5380063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r>
              <a:rPr lang="pt-BR" sz="1200" dirty="0">
                <a:solidFill>
                  <a:srgbClr val="ED7D31"/>
                </a:solidFill>
                <a:latin typeface="Aptos" panose="020B0004020202020204" pitchFamily="34" charset="0"/>
              </a:rPr>
              <a:t>2.1 Empréstimos e Financiamentos</a:t>
            </a: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Os “Empréstimos e Financiamentos” referem-se às captações de recursos junto a instituições financeiras para capital de giro, aquisição de imobilizado, duplicatas descontadas e operações com terceiros.</a:t>
            </a: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 saldo totalizava R$ 1,8 milhão, distribuído entre “Empréstimos Bancários”, no valor de R$ 1,2 milhão, e “Duplicatas Descontadas”, no montante de R$ 652,3 mil.</a:t>
            </a:r>
          </a:p>
          <a:p>
            <a:pPr>
              <a:spcAft>
                <a:spcPts val="1200"/>
              </a:spcAft>
            </a:pP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Na competência analisada, as “Duplicatas Descontadas” apresentaram retração de R$ 166,8 mil, enquanto os “Empréstimos Bancários” registraram decréscimo de R$ 279,6 mil, decorrente da operação “Banco Daycoval 911379-9 – Conta Garantida”.</a:t>
            </a:r>
          </a:p>
          <a:p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2.2 Fornecedores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/>
              </a:rPr>
              <a:t>O grupo “Fornecedores” representa as obrigações da Recuperanda decorrentes da aquisição de bens e serviços no curso normal de suas operações, cujos pagamentos permanecem pendentes na data-base.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/>
              </a:rPr>
              <a:t>O agrupamento encerrou a competência com saldo de R$ 13,5 milhões, representando redução de R$ 23,2 mil. O decréscimo reflete volume de compras inferior aos pagamentos e compensações realizados no período.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/>
              </a:rPr>
              <a:t>Os fornecedores com maior saldo em aberto permaneceram sendo “Silvia Maria Ferreira” no total de R$ 1 milhão, “Marcelo Montagna” com R$ 450,8 mil e “Elen Regina Peracchi” na soma de R$ 446,5 mil.</a:t>
            </a: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0388F73C-A95B-D4E0-A8B7-F93FF6BD8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14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D1164438-91E6-2D7A-43E8-9391BA9ACA47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b) Passivo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9312CBE-9122-FC25-93EA-E64B48C07F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5511653"/>
              </p:ext>
            </p:extLst>
          </p:nvPr>
        </p:nvGraphicFramePr>
        <p:xfrm>
          <a:off x="786805" y="1282920"/>
          <a:ext cx="5039828" cy="3076575"/>
        </p:xfrm>
        <a:graphic>
          <a:graphicData uri="http://schemas.openxmlformats.org/drawingml/2006/table">
            <a:tbl>
              <a:tblPr/>
              <a:tblGrid>
                <a:gridCol w="3133572">
                  <a:extLst>
                    <a:ext uri="{9D8B030D-6E8A-4147-A177-3AD203B41FA5}">
                      <a16:colId xmlns:a16="http://schemas.microsoft.com/office/drawing/2014/main" val="808788483"/>
                    </a:ext>
                  </a:extLst>
                </a:gridCol>
                <a:gridCol w="953128">
                  <a:extLst>
                    <a:ext uri="{9D8B030D-6E8A-4147-A177-3AD203B41FA5}">
                      <a16:colId xmlns:a16="http://schemas.microsoft.com/office/drawing/2014/main" val="4182554613"/>
                    </a:ext>
                  </a:extLst>
                </a:gridCol>
                <a:gridCol w="953128">
                  <a:extLst>
                    <a:ext uri="{9D8B030D-6E8A-4147-A177-3AD203B41FA5}">
                      <a16:colId xmlns:a16="http://schemas.microsoft.com/office/drawing/2014/main" val="3400016911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BALANÇO PATRIMONIAL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462481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PASSIVO CIRCULANTE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29.744.349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29.685.766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934162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EMPRÉSTIMOS E FINANCIAMENTOS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2.284.728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1.838.358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44588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FORNECEDORES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13.553.046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13.529.887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77394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OBRIGAÇÕES TRIBUTÁRIAS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4.940.167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5.198.184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717626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IMPOSTOS E CONTRIBUIÇÕES PARCELADAS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1.148.501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1.148.501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3628342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OBRIGAÇÕES SOCIAIS E TRABALHISTAS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7.039.148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7.180.087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602443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OUTRAS OBRIGAÇÕES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778.759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790.750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844722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PASSIVO NAO-CIRCULANTE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12.979.018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12.979.018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9716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EMPRÉSTIMOS E FINANCIAMENTOS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1.329.799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1.329.799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365765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IMPOSTOS E CONTRIBUIÇÕES PARCELADAS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11.649.219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11.649.219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161738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PATRIMÔNIO LÍQUIDO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(33.729.255)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(34.184.373)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26928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CAPITAL SOCIAL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5063739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RESERVA DE LUCROS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2.220.121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2.220.121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3488136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LUCROS/PREJUÍZOS ACUMULADOS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(35.436.718)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(35.436.718)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50476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DO EXERCÍCIO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(522.658)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(977.776)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95221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 DO PASSIVO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8.994.112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8.480.411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45582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29144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E3B403-D13E-DE17-00B4-999DADAF8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886263F9-5BA1-1A43-2AA4-0166667F45F8}"/>
              </a:ext>
            </a:extLst>
          </p:cNvPr>
          <p:cNvSpPr txBox="1">
            <a:spLocks/>
          </p:cNvSpPr>
          <p:nvPr/>
        </p:nvSpPr>
        <p:spPr>
          <a:xfrm>
            <a:off x="696000" y="1181149"/>
            <a:ext cx="10800000" cy="540000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no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buSzPct val="120000"/>
            </a:pPr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2.3 Obrigações Tributárias 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As “Obrigações Tributárias” correspondem aos valores relacionados a tributos incidentes sobre operações financeiras, serviços e remunerações, cujos recolhimentos estão previstos conforme prazos legais estabelecidos pelos entes tributantes, com a seguinte composição:</a:t>
            </a: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 saldo contábil do agrupamento totalizava R$ 5,2 milhões, destacando-se “INSS – FUNRURAL”, que representava 63,4% do total, e “ICMS a Recolher”, com 20,7%. </a:t>
            </a: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Verificou-se aumento de R$ 258 mil no grupo, resultante, principalmente, das retenções incidentes sobre a folha de pagamento, notas fiscais e faturamento. As principais movimentações corresponderam aos acréscimos em “ICMS a Recolher”, no valor de R$ 173,6 mil, “Substituição Tributária Retida a Recolher”, com R$ 52,4 mil, e “INSS – FUNRURAL”, no montante de R$ 26,8 mil.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Em consulta realizada junto ao </a:t>
            </a:r>
            <a:r>
              <a:rPr lang="pt-BR" sz="1200" i="1" noProof="0" dirty="0">
                <a:solidFill>
                  <a:schemeClr val="tx1"/>
                </a:solidFill>
                <a:latin typeface="Aptos" panose="020B0004020202020204" pitchFamily="34" charset="0"/>
              </a:rPr>
              <a:t>site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 da PGFN em 08/04/2026, a Administração Judicial verificou que a Recuperanda possuía o montante de R$ 79,6 milhões inscrito em dívida ativa. Desse total, R$ 867,3 mil referiam-se a “Tributário – Demais Débitos”; R$ 41,8 milhões a “Tributário – Previdenciário”; R$ 599,8 mil referente a “Não Tributário – Multa Trabalhista”; R$ 36,3 milhões de “Estados/Distrito Federal – Dívida/RS”; e R$ 28,5 mil de “FGTS”.</a:t>
            </a:r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A4107DF0-DE8A-E7D1-6C5D-8638E60C9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15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E45395CB-2BD6-B540-19D8-A15A18089507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b) Passivo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1C5A37A-B065-461F-87B6-F9C9ABBB3C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438445"/>
              </p:ext>
            </p:extLst>
          </p:nvPr>
        </p:nvGraphicFramePr>
        <p:xfrm>
          <a:off x="795429" y="2935694"/>
          <a:ext cx="5041900" cy="2011680"/>
        </p:xfrm>
        <a:graphic>
          <a:graphicData uri="http://schemas.openxmlformats.org/drawingml/2006/table">
            <a:tbl>
              <a:tblPr/>
              <a:tblGrid>
                <a:gridCol w="3111500">
                  <a:extLst>
                    <a:ext uri="{9D8B030D-6E8A-4147-A177-3AD203B41FA5}">
                      <a16:colId xmlns:a16="http://schemas.microsoft.com/office/drawing/2014/main" val="1144660689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113851178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359068837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OBRIGAÇÕES TRIBUTÁRIAS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61588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ICMS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900.234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1.073.792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866350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IRRF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334.986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339.185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445548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CRF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16.371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16.799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8987218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ISS RETIDO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438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28855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INSS RETIDO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1.511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1.771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7703015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SUBSTITUIÇÃO TRIBUTÁRIA RETIDA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409.823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462.228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65153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CONTRIBUIÇÃO SINDICAL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6.471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6.471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7213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FUNDESA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1.521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1.845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738525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INSS - FUNRURAL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3.268.813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3.295.654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735173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4.940.167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5.198.184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21747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9149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869C9C-F562-7E6D-133B-11D15E5025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541EE0EB-AF21-0940-C8CD-F125D76CEB30}"/>
              </a:ext>
            </a:extLst>
          </p:cNvPr>
          <p:cNvSpPr txBox="1">
            <a:spLocks/>
          </p:cNvSpPr>
          <p:nvPr/>
        </p:nvSpPr>
        <p:spPr>
          <a:xfrm>
            <a:off x="696000" y="1181148"/>
            <a:ext cx="10800000" cy="540000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spcAft>
                <a:spcPts val="600"/>
              </a:spcAft>
              <a:buSzPct val="120000"/>
            </a:pPr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pPr algn="just"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2.4 Obrigações Sociais e Trabalhistas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Composto por “Obrigações Sociais”, “Obrigações com Pessoal” e “Provisões”, o agrupamento apresentou aumento de R$ 140,9 mil, equivalente a 2%, na competência analisada.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O grupo “Obrigações Sociais” abrange os encargos trabalhistas e previdenciários da Recuperanda, relacionados à folha de pagamento, benefícios legais e demais tributos incidentes sobre remunerações, conforme composição detalhada abaixo:</a:t>
            </a:r>
          </a:p>
          <a:p>
            <a:pPr>
              <a:spcAft>
                <a:spcPts val="0"/>
              </a:spcAft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spcAft>
                <a:spcPts val="0"/>
              </a:spcAft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Verificou-se acréscimo de R$ 90,9 mil, decorrente das variações nas contas “INSS a Recolher”, com aumento de R$ 74,8 mil, e “FGTS a Recolher”, com incremento de R$ 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16,2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 mil, ambos relacionados aos valores apurados na folha de pagamento, conforme identificado no razão contábil. </a:t>
            </a:r>
          </a:p>
          <a:p>
            <a:pPr>
              <a:spcBef>
                <a:spcPts val="600"/>
              </a:spcBef>
            </a:pPr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spcBef>
                <a:spcPts val="600"/>
              </a:spcBef>
            </a:pPr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No que se refere às “Obrigações com Pessoal”, a composição encontra-se detalhada conforme tabela abaixo: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>
              <a:spcAft>
                <a:spcPts val="0"/>
              </a:spcAft>
            </a:pPr>
            <a:endParaRPr lang="pt-BR" sz="1200" noProof="0" dirty="0">
              <a:solidFill>
                <a:schemeClr val="tx1"/>
              </a:solidFill>
              <a:highlight>
                <a:srgbClr val="FFFF00"/>
              </a:highlight>
              <a:latin typeface="Aptos" panose="020B0004020202020204" pitchFamily="34" charset="0"/>
            </a:endParaRPr>
          </a:p>
          <a:p>
            <a:r>
              <a:rPr lang="pt-BR" sz="1200" noProof="0" dirty="0">
                <a:solidFill>
                  <a:schemeClr val="tx1"/>
                </a:solidFill>
                <a:latin typeface="Aptos"/>
              </a:rPr>
              <a:t>O agrupamento apresentou evolução de R$ 48,5 mil na competência analisada. A principal variação ocorreu na rubrica “Rescisão a Pagar”, com aumento de R$ 31,3 mil, seguido pela conta “Férias a Pagar”, que registrou acréscimo de R$ 11,1 mil.</a:t>
            </a: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33B2BC65-3661-9BF2-489F-449AECBD71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16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79251B93-293E-97F6-5D07-4A93B638B05D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b) Passivo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648FE1AE-CA51-D176-5769-E23877F89D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2303299"/>
              </p:ext>
            </p:extLst>
          </p:nvPr>
        </p:nvGraphicFramePr>
        <p:xfrm>
          <a:off x="797344" y="3704546"/>
          <a:ext cx="5041900" cy="731520"/>
        </p:xfrm>
        <a:graphic>
          <a:graphicData uri="http://schemas.openxmlformats.org/drawingml/2006/table">
            <a:tbl>
              <a:tblPr/>
              <a:tblGrid>
                <a:gridCol w="3111500">
                  <a:extLst>
                    <a:ext uri="{9D8B030D-6E8A-4147-A177-3AD203B41FA5}">
                      <a16:colId xmlns:a16="http://schemas.microsoft.com/office/drawing/2014/main" val="4245337739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620174821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3442289810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OBRIGAÇÕES SOCIAIS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63441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INSS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5.521.139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5.595.886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16209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FGTS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667.454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683.639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2252879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6.188.592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6.279.525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664706"/>
                  </a:ext>
                </a:extLst>
              </a:tr>
            </a:tbl>
          </a:graphicData>
        </a:graphic>
      </p:graphicFrame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BBA5C960-AEFC-3F46-D540-C5396D71F7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2388595"/>
              </p:ext>
            </p:extLst>
          </p:nvPr>
        </p:nvGraphicFramePr>
        <p:xfrm>
          <a:off x="6378635" y="1825712"/>
          <a:ext cx="5041900" cy="1280160"/>
        </p:xfrm>
        <a:graphic>
          <a:graphicData uri="http://schemas.openxmlformats.org/drawingml/2006/table">
            <a:tbl>
              <a:tblPr/>
              <a:tblGrid>
                <a:gridCol w="3111500">
                  <a:extLst>
                    <a:ext uri="{9D8B030D-6E8A-4147-A177-3AD203B41FA5}">
                      <a16:colId xmlns:a16="http://schemas.microsoft.com/office/drawing/2014/main" val="160803595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2906807188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1812028148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OBRIGAÇÕES COM PESSOAL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6501953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SALÁRIOS E ORDENADOS A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113.586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119.605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5266840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PRÓ-LABORE A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2.886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2.885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9819822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PENSÃO ALIMENTÍCIA A PAGAR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1.132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1.221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85556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RESCISÃO A PAGAR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240.197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271.523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97623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FÉRIAS A PAGAR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5.313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16.391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2727685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363.114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411.625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840357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92521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706F16-69A1-53DD-12BB-1882B9AFB6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1544648D-3388-9AC2-8247-4F256FFED069}"/>
              </a:ext>
            </a:extLst>
          </p:cNvPr>
          <p:cNvSpPr txBox="1">
            <a:spLocks/>
          </p:cNvSpPr>
          <p:nvPr/>
        </p:nvSpPr>
        <p:spPr>
          <a:xfrm>
            <a:off x="696000" y="1181146"/>
            <a:ext cx="10800000" cy="536400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spcAft>
                <a:spcPts val="600"/>
              </a:spcAft>
              <a:buSzPct val="120000"/>
            </a:pPr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pPr algn="just"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2.4 Obrigações Sociais e Trabalhistas</a:t>
            </a:r>
          </a:p>
          <a:p>
            <a:pPr algn="just"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chemeClr val="tx1"/>
                </a:solidFill>
                <a:latin typeface="Aptos"/>
              </a:rPr>
              <a:t>Por fim, o grupo “Provisões” representa as obrigações estimadas da Recuperanda relacionadas a encargos trabalhistas e previdenciários, incluindo férias, 13º salário e contribuições sociais, cuja exigibilidade é certa, embora o valor ou a data de pagamento possam variar. </a:t>
            </a:r>
          </a:p>
          <a:p>
            <a:pPr algn="just"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chemeClr val="tx1"/>
                </a:solidFill>
                <a:latin typeface="Aptos"/>
              </a:rPr>
              <a:t>No período foi observado aumento de R$ 1,5 mil, decorrente dos acréscimos nas contas “Provisão p/ 13° Salário” (R$ 15,4 mil), “</a:t>
            </a:r>
            <a:r>
              <a:rPr lang="pt-BR" sz="1200" noProof="0" dirty="0" err="1">
                <a:solidFill>
                  <a:schemeClr val="tx1"/>
                </a:solidFill>
                <a:latin typeface="Aptos"/>
              </a:rPr>
              <a:t>Prov</a:t>
            </a:r>
            <a:r>
              <a:rPr lang="pt-BR" sz="1200" dirty="0" err="1">
                <a:solidFill>
                  <a:schemeClr val="tx1"/>
                </a:solidFill>
                <a:latin typeface="Aptos"/>
              </a:rPr>
              <a:t>isão</a:t>
            </a:r>
            <a:r>
              <a:rPr lang="pt-BR" sz="1200" dirty="0">
                <a:solidFill>
                  <a:schemeClr val="tx1"/>
                </a:solidFill>
                <a:latin typeface="Aptos"/>
              </a:rPr>
              <a:t> de INSS s/ 13° Salário” (R$ 4,2 mil) e “Provisão de FGTS s/ 13° Salário (R$ 1,2 mil), parcialmente compensados por retrações nas demais rubricas do grupo.</a:t>
            </a:r>
            <a:endParaRPr lang="pt-BR" sz="1200" noProof="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r>
              <a:rPr lang="pt-BR" sz="1200" dirty="0">
                <a:solidFill>
                  <a:srgbClr val="ED7D31"/>
                </a:solidFill>
                <a:latin typeface="Aptos" panose="020B0004020202020204" pitchFamily="34" charset="0"/>
              </a:rPr>
              <a:t>2.5 Patrimônio Líquido</a:t>
            </a: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 Patrimônio Líquido representa a parcela residual dos ativos da Empresa após a dedução de todas as suas obrigações.</a:t>
            </a: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Na competência, o agrupamento apresentou saldo negativo de R$ 34,2 milhões, caracterizando situação de patrimônio a descoberto, na medida em que o montante das obrigações supera os ativos da Empresa.</a:t>
            </a: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Tal cenário decorre, principalmente, do elevado saldo de prejuízos acumulados, no montante de R$ 36,4 milhões, ser superior ao “Capital Social”, de R$ 10 mil, e às “Reservas de Lucros”, de R$ 2,2 milhões.</a:t>
            </a: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No exercício de 2026, até a competência em análise, a Recuperanda apurou prejuízo acumulado de R$ 977,8 mil, sendo que, na última competência, o resultado foi negativo em R$ 455,1 mil. </a:t>
            </a:r>
          </a:p>
          <a:p>
            <a:endParaRPr lang="pt-BR" sz="120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noProof="0" dirty="0">
              <a:solidFill>
                <a:schemeClr val="tx1"/>
              </a:solidFill>
              <a:latin typeface="Aptos"/>
            </a:endParaRPr>
          </a:p>
          <a:p>
            <a:pPr algn="just">
              <a:spcAft>
                <a:spcPts val="600"/>
              </a:spcAft>
              <a:buSzPct val="120000"/>
            </a:pPr>
            <a:endParaRPr lang="pt-BR" sz="1200" noProof="0" dirty="0">
              <a:solidFill>
                <a:schemeClr val="tx1"/>
              </a:solidFill>
              <a:latin typeface="Aptos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87022952-5B89-4872-C9D5-C2CF37A4C2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17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1666992B-F2AE-8B2F-9367-192C0914B2BF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b) Passivo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4F03280-6F4C-59B8-3C41-955C6BD872E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9751618"/>
              </p:ext>
            </p:extLst>
          </p:nvPr>
        </p:nvGraphicFramePr>
        <p:xfrm>
          <a:off x="788718" y="4208198"/>
          <a:ext cx="5041900" cy="1463040"/>
        </p:xfrm>
        <a:graphic>
          <a:graphicData uri="http://schemas.openxmlformats.org/drawingml/2006/table">
            <a:tbl>
              <a:tblPr/>
              <a:tblGrid>
                <a:gridCol w="3111500">
                  <a:extLst>
                    <a:ext uri="{9D8B030D-6E8A-4147-A177-3AD203B41FA5}">
                      <a16:colId xmlns:a16="http://schemas.microsoft.com/office/drawing/2014/main" val="2482535941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324885246"/>
                    </a:ext>
                  </a:extLst>
                </a:gridCol>
                <a:gridCol w="965200">
                  <a:extLst>
                    <a:ext uri="{9D8B030D-6E8A-4147-A177-3AD203B41FA5}">
                      <a16:colId xmlns:a16="http://schemas.microsoft.com/office/drawing/2014/main" val="57859246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PROVISÕES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7204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PROVISÃO P/FERIAS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342.299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328.033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5745892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PROVISÃO P/13 SALARIO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18.051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33.460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549658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PROVISÃO DE INSS S/ FERIAS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93.447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89.553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1096384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PROVISÃO DE INSS S/13 SALARIO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4.906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9.075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354814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PROVISÃO DE FGTS S/ FERIAS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27.327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26.166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86217488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PROVISÃO DE FGTS S/13 SALARIO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1.411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2.649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9495493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487.442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488.936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9818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153075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F7C88-C91C-9F86-8074-5DFBEA1DBE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8E206177-1520-3BC0-2AEF-56651F18D7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3869764"/>
              </p:ext>
            </p:extLst>
          </p:nvPr>
        </p:nvGraphicFramePr>
        <p:xfrm>
          <a:off x="786799" y="1289199"/>
          <a:ext cx="5039832" cy="3611880"/>
        </p:xfrm>
        <a:graphic>
          <a:graphicData uri="http://schemas.openxmlformats.org/drawingml/2006/table">
            <a:tbl>
              <a:tblPr/>
              <a:tblGrid>
                <a:gridCol w="3133574">
                  <a:extLst>
                    <a:ext uri="{9D8B030D-6E8A-4147-A177-3AD203B41FA5}">
                      <a16:colId xmlns:a16="http://schemas.microsoft.com/office/drawing/2014/main" val="1132820601"/>
                    </a:ext>
                  </a:extLst>
                </a:gridCol>
                <a:gridCol w="953129">
                  <a:extLst>
                    <a:ext uri="{9D8B030D-6E8A-4147-A177-3AD203B41FA5}">
                      <a16:colId xmlns:a16="http://schemas.microsoft.com/office/drawing/2014/main" val="3111732762"/>
                    </a:ext>
                  </a:extLst>
                </a:gridCol>
                <a:gridCol w="953129">
                  <a:extLst>
                    <a:ext uri="{9D8B030D-6E8A-4147-A177-3AD203B41FA5}">
                      <a16:colId xmlns:a16="http://schemas.microsoft.com/office/drawing/2014/main" val="197333953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DRE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67250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RECEITA OPERACIONAL BRUTA   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3.345.974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2.743.480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99689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(-) DEDUÇÕES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(291.393)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(249.284)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813966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RECEITA LIQUIDA OPERACIONAL 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3.054.582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2.494.196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8125279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CUSTOS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(3.366.661)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(2.757.433)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705815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LUCRO BRUTO OPERACIONAL     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(312.079)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(263.237)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53555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MARGEM BRUTA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-10,6%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33719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DESPESAS OPERACIONAIS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(187.933)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(167.425)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1030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DESPESAS ADMINISTRATIVAS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(142.218)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(128.939)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362597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DESPESAS COM VENDAS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(44.061)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(39.532)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2537459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OUTRAS RECEITAS E DESPESAS OPERACIONAIS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(1.655)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1.045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458203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OPERACIONAL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(500.012)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(430.662)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054269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MARGEM OPERACIONAL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-16,4%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-17,3%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06362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FINANCEIRO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(22.646)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(24.457)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869737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RECEITAS FINANCEIRAS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2.767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3.119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48902543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DESPESAS FINANCEIRAS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(25.412)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(27.576)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05693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ANTES DOS IMPOSTOS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(522.658)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(455.118)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9139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 E S U L T A D O   L I Q U I D 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(522.658)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(455.118)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870075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404040"/>
                          </a:solidFill>
                          <a:effectLst/>
                          <a:latin typeface="Aptos" panose="020B0004020202020204" pitchFamily="34" charset="0"/>
                        </a:rPr>
                        <a:t>MARGEM LÍQUIDA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404040"/>
                          </a:solidFill>
                          <a:effectLst/>
                          <a:latin typeface="Aptos" panose="020B0004020202020204" pitchFamily="34" charset="0"/>
                        </a:rPr>
                        <a:t>-17,1%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ptos" panose="020B0004020202020204" pitchFamily="34" charset="0"/>
                        </a:rPr>
                        <a:t>-18,2%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258288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id="{582F0E9D-229B-61D4-3E8E-EA87348F2C82}"/>
              </a:ext>
            </a:extLst>
          </p:cNvPr>
          <p:cNvSpPr txBox="1">
            <a:spLocks/>
          </p:cNvSpPr>
          <p:nvPr/>
        </p:nvSpPr>
        <p:spPr>
          <a:xfrm>
            <a:off x="696000" y="1181150"/>
            <a:ext cx="10800000" cy="5400000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lnSpc>
                <a:spcPct val="13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Bef>
                <a:spcPts val="600"/>
              </a:spcBef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1600"/>
              </a:spcAft>
              <a:buSzPct val="120000"/>
            </a:pPr>
            <a:endParaRPr lang="pt-BR" sz="1200" b="1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A Recuperanda registrou Receita Operacional Bruta de R$ 2,7 milhões na competência em análise, valor R$ 1,7 milhão inferior ao observado no período precedente. Após deduções de R$ 249,3 mil, a Receita Operacional Líquida totalizou R$ 2,5 milhões.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Os Custos Operacionais apresentaram retração de 18,1%, passando de R$ 3,4 milhões para R$ 2,8 milhões, resultando em 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M</a:t>
            </a:r>
            <a:r>
              <a:rPr lang="pt-BR" sz="1200" noProof="0" dirty="0" err="1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argem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 Bruta negativa, com leve piora de -10,2% para -10,6%.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As Despesas Operacionais somaram R$ 167,4 mil, redução de R$ 20 mil frente aos valores registrados no período antecedente. Dentre estas, destacam-se as Despesas Administrativas, que totalizaram R$ 128,9 mil, com ênfase nas “Despesas com Pessoal”, no montante de R$ 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70,9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 mil.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No âmbito financeiro, o Resultado Financeiro permaneceu negativo, somando R$ 24,5 mil, influenciado principalmente por descontos concedidos e juros passivos.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Dessa forma, o Resultado Líquido manteve-se negativo, com prejuízo de R$ 455,1 mil no período em análise, e acumulado de R$ 977,8 mil no exercício corrente. 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Já a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 Margem Líquida variou de -17,1% para -18,2%.</a:t>
            </a: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40BCBA7E-DA16-D8E7-8180-C258AD53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18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767257A7-2DEF-B2D2-71FE-1D51292C6034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c) DRE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3629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DC2C0-1F35-F9F2-360A-16B73265FC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8BEE8B9-EC75-23A5-B874-CA620037A69C}"/>
              </a:ext>
            </a:extLst>
          </p:cNvPr>
          <p:cNvSpPr txBox="1"/>
          <p:nvPr/>
        </p:nvSpPr>
        <p:spPr>
          <a:xfrm>
            <a:off x="696000" y="1184557"/>
            <a:ext cx="10800000" cy="540000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Liquidez Corrente</a:t>
            </a:r>
          </a:p>
          <a:p>
            <a:pPr algn="just">
              <a:lnSpc>
                <a:spcPct val="130000"/>
              </a:lnSpc>
              <a:spcAft>
                <a:spcPts val="12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O índice de “Liquidez Corrente” mede a capacidade da Recuperanda de honrar suas obrigações de curto prazo com os ativos disponíveis no mesmo período, sendo calculado pela razão entre o Ativo Circulante e o Passivo Circulante. Valores iguais ou superiores a 100% indicam capacidade plena de pagamento das dívidas de curto prazo, enquanto valores inferiores a esse patamar demonstram a necessidade de atenção.</a:t>
            </a:r>
          </a:p>
          <a:p>
            <a:pPr algn="just">
              <a:lnSpc>
                <a:spcPct val="130000"/>
              </a:lnSpc>
              <a:spcAft>
                <a:spcPts val="12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No período, o índice apresentou pequena piora, passando de 16,2% para 14,6%. O indicador permaneceu significativamente abaixo do nível considerado ideal, evidenciando que a Empresa não dispõe de ativos de curto prazo suficientes para cobrir suas obrigações de igual prazo.</a:t>
            </a:r>
            <a:endParaRPr lang="pt-BR" sz="1200" noProof="0" dirty="0"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Liquidez Seca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Calibri"/>
                <a:cs typeface="Calibri"/>
              </a:rPr>
              <a:t>Diferentemente do índice de “Liquidez Corrente”, que considera todos os ativos circulantes, o indicador de “Liquidez Seca” avalia a capacidade da Recuperanda de honrar suas obrigações de curto prazo sem depender da realização dos estoques. É calculado pela razão entre o Ativo Circulante, excluídos os estoques, e o Passivo Circulante, oferecendo, assim, uma visão mais conservadora da liquidez.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Calibri"/>
                <a:cs typeface="Calibri"/>
              </a:rPr>
              <a:t>Na comparação com a competência anterior, o indicador apresentou retração, atingindo 14,1%. O resultado indica que a Empresa consegue cobrir apenas cerca de 14% de suas obrigações de curto prazo sem a realização dos estoques, evidenciando baixa capacidade de solvência no curto prazo.</a:t>
            </a: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Gráfico 3" hidden="1">
            <a:extLst>
              <a:ext uri="{FF2B5EF4-FFF2-40B4-BE49-F238E27FC236}">
                <a16:creationId xmlns:a16="http://schemas.microsoft.com/office/drawing/2014/main" id="{BF1B0915-70C0-4FFD-BB75-9A9EB13D48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64586300"/>
              </p:ext>
            </p:extLst>
          </p:nvPr>
        </p:nvGraphicFramePr>
        <p:xfrm>
          <a:off x="696000" y="1276140"/>
          <a:ext cx="5257800" cy="27624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228B2CA8-77AF-7150-BB54-45A1268B91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19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24F9E56C-55F0-DE15-E0E3-EAC5DBB6E10F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d) Indicadores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BF1B0915-70C0-4FFD-BB75-9A9EB13D488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69567083"/>
              </p:ext>
            </p:extLst>
          </p:nvPr>
        </p:nvGraphicFramePr>
        <p:xfrm>
          <a:off x="767751" y="1265234"/>
          <a:ext cx="5055080" cy="3344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7454010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3380F7-8808-0ED1-7D3E-3458D9215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4C3B8B7B-FA04-C5D1-9FEB-05D815157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20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45D7302-B6D0-B1CF-C2B4-B8FB21BA120E}"/>
              </a:ext>
            </a:extLst>
          </p:cNvPr>
          <p:cNvSpPr txBox="1">
            <a:spLocks noChangeAspect="1"/>
          </p:cNvSpPr>
          <p:nvPr/>
        </p:nvSpPr>
        <p:spPr>
          <a:xfrm>
            <a:off x="696000" y="1192907"/>
            <a:ext cx="10800000" cy="555556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Liquidez Geral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Calibri"/>
                <a:cs typeface="Calibri"/>
              </a:rPr>
              <a:t>O índice de “Liquidez Geral” avalia a capacidade da Recuperanda de honrar todas as suas obrigações — de curto e longo prazos — utilizando os ativos realizáveis nesses mesmos horizontes. É calculado pela razão entre a soma do Ativo Circulante e do Realizável a Longo Prazo e a soma do Passivo Circulante e do Exigível a Longo Prazo. Esse indicador oferece uma visão mais abrangente da situação financeira da Empresa, ao considerar compromissos futuros.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Calibri"/>
                <a:cs typeface="Calibri"/>
              </a:rPr>
              <a:t>O indicador apresentou retração, encerrando o período em 10,4%. O patamar evidencia que a Recuperanda dispõe de ativos suficientes para cobrir apenas parcela reduzida de suas obrigações totais, demonstrando insuficiência patrimonial significativa e sinalizando necessidade de atenção à sustentabilidade financeira no curto e médio prazos.</a:t>
            </a:r>
            <a:endParaRPr lang="pt-BR" sz="1200" noProof="0" dirty="0">
              <a:latin typeface="Aptos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lang="pt-BR" sz="1200" noProof="0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lang="pt-BR" sz="1200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lang="pt-BR" sz="1200" noProof="0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lang="pt-BR" sz="1200" noProof="0" dirty="0">
              <a:highlight>
                <a:srgbClr val="FFFF00"/>
              </a:highlight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effectLst/>
              <a:highlight>
                <a:srgbClr val="FFFF00"/>
              </a:highlight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Endividamento Geral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O índice de “Endividamento Geral” mede o grau de dependência da Recuperanda em relação ao capital de terceiros, sendo calculado pela razão entre o Passivo Total (Circulante e Não-Circulante) e o Ativo Total. Esse indicador revela qual parcela dos ativos é financiada por dívidas, permitindo avaliar o nível de alavancagem financeira e os riscos associados à estrutura de capital.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O indicador apresentou elevação, passando de 475% para </a:t>
            </a:r>
            <a:r>
              <a:rPr lang="pt-BR" sz="1200" dirty="0">
                <a:latin typeface="Aptos"/>
                <a:ea typeface="Calibri"/>
                <a:cs typeface="Calibri"/>
              </a:rPr>
              <a:t>503,1</a:t>
            </a:r>
            <a:r>
              <a:rPr lang="pt-BR" sz="1200" noProof="0" dirty="0">
                <a:latin typeface="Aptos"/>
                <a:ea typeface="Calibri"/>
                <a:cs typeface="Calibri"/>
              </a:rPr>
              <a:t>%, evidenciando agravamento no nível de endividamento. Os percentuais indicam que o montante das obrigações supera de forma expressiva o total de ativos, caracterizando estrutura patrimonial desequilibrada e reforçando a necessidade de gestão rigorosa do endividamento para preservação da viabilidade financeira da Empresa.</a:t>
            </a:r>
            <a:r>
              <a:rPr lang="pt-BR" sz="1200" noProof="0" dirty="0">
                <a:latin typeface="Aptos" panose="020B0004020202020204" pitchFamily="34" charset="0"/>
              </a:rPr>
              <a:t> </a:t>
            </a: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20AB0A79-D2FC-9796-7AA5-9BEC033AA7A9}"/>
              </a:ext>
            </a:extLst>
          </p:cNvPr>
          <p:cNvSpPr txBox="1"/>
          <p:nvPr/>
        </p:nvSpPr>
        <p:spPr>
          <a:xfrm>
            <a:off x="391548" y="473462"/>
            <a:ext cx="1140099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7. Análise das demonstrações econômico-financeiras | Frigofar Indústria de Alimentos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d) Indicadores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91825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97203-2BC7-B033-9901-B4FB48253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44C8E4E7-D6B3-DA1A-16B7-2CF3FC95222E}"/>
              </a:ext>
            </a:extLst>
          </p:cNvPr>
          <p:cNvSpPr txBox="1">
            <a:spLocks/>
          </p:cNvSpPr>
          <p:nvPr/>
        </p:nvSpPr>
        <p:spPr>
          <a:xfrm>
            <a:off x="704023" y="1181150"/>
            <a:ext cx="10800000" cy="5761193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spcAft>
                <a:spcPts val="0"/>
              </a:spcAft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pPr algn="just">
              <a:buSzPct val="120000"/>
            </a:pPr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1.1 Disponibilidades</a:t>
            </a: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As “Disponibilidades” da Frigorífico São Miguel Ltda. compreendiam o seu caixa e as contas correntes, conforme tabela abaixo: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Na competência, as “Disponibilidades” reduziram R$ 21,49, decorrente, exclusivamente, da variação do saldo da conta junto ao Banrisul, conforme validado pelo extrato bancário encaminhado pela Recuperanda.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r>
              <a:rPr lang="pt-BR" sz="1200" noProof="0" dirty="0">
                <a:solidFill>
                  <a:srgbClr val="ED7D31"/>
                </a:solidFill>
                <a:latin typeface="Aptos" panose="020B0004020202020204" pitchFamily="34" charset="0"/>
              </a:rPr>
              <a:t>1.2 Realizável a Longo Prazo</a:t>
            </a:r>
          </a:p>
          <a:p>
            <a:pPr>
              <a:spcAft>
                <a:spcPts val="1200"/>
              </a:spcAft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A rubrica era composta por “Depósitos Judiciais”, no montante de R$ 145,3 mil, que permaneceram inalterados, e por “Contas a Receber” da </a:t>
            </a:r>
            <a:r>
              <a:rPr lang="pt-BR" sz="1200" noProof="0" dirty="0" err="1">
                <a:solidFill>
                  <a:schemeClr val="tx1"/>
                </a:solidFill>
                <a:latin typeface="Aptos" panose="020B0004020202020204" pitchFamily="34" charset="0"/>
              </a:rPr>
              <a:t>Frigofar</a:t>
            </a: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</a:rPr>
              <a:t>, empresa coligada integrante do polo ativo do processo de Recuperação Judicial, no valor de R$ 684,7 mil. Esta última apresentou acréscimo de R$ 12,9 mil, em razão de repasses mensais, conforme corroborado pelos registros nos extratos bancários do Banrisul e pelo razão contábil da Recuperanda.</a:t>
            </a:r>
          </a:p>
          <a:p>
            <a:r>
              <a:rPr lang="pt-BR" sz="1200" dirty="0">
                <a:solidFill>
                  <a:srgbClr val="F47A44"/>
                </a:solidFill>
                <a:latin typeface="Aptos" panose="020B0004020202020204" pitchFamily="34" charset="0"/>
              </a:rPr>
              <a:t>1.3 Imobilizado</a:t>
            </a:r>
          </a:p>
          <a:p>
            <a:pPr>
              <a:spcAft>
                <a:spcPts val="1200"/>
              </a:spcAft>
            </a:pP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Na competência em análise, as únicas variações referem-se à depreciação, no valor de R$ 16,7 mil, conforme demonstrado: </a:t>
            </a: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spcBef>
                <a:spcPts val="600"/>
              </a:spcBef>
            </a:pPr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spcBef>
                <a:spcPts val="600"/>
              </a:spcBef>
            </a:pPr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Os “Imóveis” representavam 72,5% do total do grupo. </a:t>
            </a:r>
          </a:p>
          <a:p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A70359C1-C43E-C8CA-98F4-2347CFA61F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2869514"/>
              </p:ext>
            </p:extLst>
          </p:nvPr>
        </p:nvGraphicFramePr>
        <p:xfrm>
          <a:off x="784735" y="1290773"/>
          <a:ext cx="5039832" cy="1628775"/>
        </p:xfrm>
        <a:graphic>
          <a:graphicData uri="http://schemas.openxmlformats.org/drawingml/2006/table">
            <a:tbl>
              <a:tblPr/>
              <a:tblGrid>
                <a:gridCol w="2903382">
                  <a:extLst>
                    <a:ext uri="{9D8B030D-6E8A-4147-A177-3AD203B41FA5}">
                      <a16:colId xmlns:a16="http://schemas.microsoft.com/office/drawing/2014/main" val="2408210701"/>
                    </a:ext>
                  </a:extLst>
                </a:gridCol>
                <a:gridCol w="1068225">
                  <a:extLst>
                    <a:ext uri="{9D8B030D-6E8A-4147-A177-3AD203B41FA5}">
                      <a16:colId xmlns:a16="http://schemas.microsoft.com/office/drawing/2014/main" val="2981723165"/>
                    </a:ext>
                  </a:extLst>
                </a:gridCol>
                <a:gridCol w="1068225">
                  <a:extLst>
                    <a:ext uri="{9D8B030D-6E8A-4147-A177-3AD203B41FA5}">
                      <a16:colId xmlns:a16="http://schemas.microsoft.com/office/drawing/2014/main" val="3483608399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BALANÇO PATRIMONIAL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179734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ATIVO CIRCULANTE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20.154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043589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DISPONIBILIDADES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0178072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TRIBUTOS A RECUPERAR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3400719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ATIVO NAO-CIRCULANTE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5.816.999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5.813.206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125302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REALIZÁVEL A LONGO PRAZO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817.122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830.022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1497054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INVESTIMENTOS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1.135.319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1.135.319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042200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IMOBILIZADO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3.864.558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3.847.865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113667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 DO ATIVO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5.837.175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5.833.360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432243"/>
                  </a:ext>
                </a:extLst>
              </a:tr>
            </a:tbl>
          </a:graphicData>
        </a:graphic>
      </p:graphicFrame>
      <p:sp>
        <p:nvSpPr>
          <p:cNvPr id="3" name="TextBox 22">
            <a:extLst>
              <a:ext uri="{FF2B5EF4-FFF2-40B4-BE49-F238E27FC236}">
                <a16:creationId xmlns:a16="http://schemas.microsoft.com/office/drawing/2014/main" id="{8363FB89-4392-5B24-916C-3101DFE6C029}"/>
              </a:ext>
            </a:extLst>
          </p:cNvPr>
          <p:cNvSpPr txBox="1"/>
          <p:nvPr/>
        </p:nvSpPr>
        <p:spPr>
          <a:xfrm>
            <a:off x="391548" y="473462"/>
            <a:ext cx="105294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8. Análise das demonstrações econômico-financeiras | Frigorífico São Miguel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a) Ativo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64051184-A236-0E15-2A18-514D0CB9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21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63BCD330-BC89-51D9-357C-6E19BE881B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020715"/>
              </p:ext>
            </p:extLst>
          </p:nvPr>
        </p:nvGraphicFramePr>
        <p:xfrm>
          <a:off x="784735" y="4297347"/>
          <a:ext cx="5039831" cy="731520"/>
        </p:xfrm>
        <a:graphic>
          <a:graphicData uri="http://schemas.openxmlformats.org/drawingml/2006/table">
            <a:tbl>
              <a:tblPr/>
              <a:tblGrid>
                <a:gridCol w="3069371">
                  <a:extLst>
                    <a:ext uri="{9D8B030D-6E8A-4147-A177-3AD203B41FA5}">
                      <a16:colId xmlns:a16="http://schemas.microsoft.com/office/drawing/2014/main" val="3703800680"/>
                    </a:ext>
                  </a:extLst>
                </a:gridCol>
                <a:gridCol w="985230">
                  <a:extLst>
                    <a:ext uri="{9D8B030D-6E8A-4147-A177-3AD203B41FA5}">
                      <a16:colId xmlns:a16="http://schemas.microsoft.com/office/drawing/2014/main" val="534990538"/>
                    </a:ext>
                  </a:extLst>
                </a:gridCol>
                <a:gridCol w="985230">
                  <a:extLst>
                    <a:ext uri="{9D8B030D-6E8A-4147-A177-3AD203B41FA5}">
                      <a16:colId xmlns:a16="http://schemas.microsoft.com/office/drawing/2014/main" val="126464224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DISPONIBILIDADES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4497397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CAIXA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20.130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8743305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BANCOS CONTA MOVIMENTO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35399311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20.152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8170373"/>
                  </a:ext>
                </a:extLst>
              </a:tr>
            </a:tbl>
          </a:graphicData>
        </a:graphic>
      </p:graphicFrame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BBE9549C-7C0E-4F32-95FF-6AB84122296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18170785"/>
              </p:ext>
            </p:extLst>
          </p:nvPr>
        </p:nvGraphicFramePr>
        <p:xfrm>
          <a:off x="6367436" y="4162426"/>
          <a:ext cx="5120541" cy="19145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734431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B7345E-10C6-DF54-CCE7-F087A9A22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63B2770-A3BF-8FE9-E63C-E5063E9382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3950354"/>
              </p:ext>
            </p:extLst>
          </p:nvPr>
        </p:nvGraphicFramePr>
        <p:xfrm>
          <a:off x="786800" y="1290774"/>
          <a:ext cx="5039832" cy="1628775"/>
        </p:xfrm>
        <a:graphic>
          <a:graphicData uri="http://schemas.openxmlformats.org/drawingml/2006/table">
            <a:tbl>
              <a:tblPr/>
              <a:tblGrid>
                <a:gridCol w="2903382">
                  <a:extLst>
                    <a:ext uri="{9D8B030D-6E8A-4147-A177-3AD203B41FA5}">
                      <a16:colId xmlns:a16="http://schemas.microsoft.com/office/drawing/2014/main" val="3921354244"/>
                    </a:ext>
                  </a:extLst>
                </a:gridCol>
                <a:gridCol w="1068225">
                  <a:extLst>
                    <a:ext uri="{9D8B030D-6E8A-4147-A177-3AD203B41FA5}">
                      <a16:colId xmlns:a16="http://schemas.microsoft.com/office/drawing/2014/main" val="1421908132"/>
                    </a:ext>
                  </a:extLst>
                </a:gridCol>
                <a:gridCol w="1068225">
                  <a:extLst>
                    <a:ext uri="{9D8B030D-6E8A-4147-A177-3AD203B41FA5}">
                      <a16:colId xmlns:a16="http://schemas.microsoft.com/office/drawing/2014/main" val="2813415075"/>
                    </a:ext>
                  </a:extLst>
                </a:gridCol>
              </a:tblGrid>
              <a:tr h="1809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BALANÇO PATRIMONIAL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901707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PASSIVO CIRCULANTE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84.612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85.087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1207970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OBRIGAÇÕES TRIBUTÁRIAS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77.260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77.734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1621241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OUTRAS OBRIGAÇÕES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7.353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7.353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983984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PATRIMÔNIO LÍQUIDO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5.752.562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5.748.273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6905913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CAPITAL SOCIAL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14.000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19112106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LUCROS/PREJUÍZOS ACUMULADOS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5.742.844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5.742.844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7462057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DO EXERCÍCIO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(4.282)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(8.571)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836698"/>
                  </a:ext>
                </a:extLst>
              </a:tr>
              <a:tr h="18097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 DO PASSIVO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5.837.175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5.833.360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9394014"/>
                  </a:ext>
                </a:extLst>
              </a:tr>
            </a:tbl>
          </a:graphicData>
        </a:graphic>
      </p:graphicFrame>
      <p:sp>
        <p:nvSpPr>
          <p:cNvPr id="10" name="TextBox 4">
            <a:extLst>
              <a:ext uri="{FF2B5EF4-FFF2-40B4-BE49-F238E27FC236}">
                <a16:creationId xmlns:a16="http://schemas.microsoft.com/office/drawing/2014/main" id="{29B89685-8458-934A-E2C0-4DFCDE7037DC}"/>
              </a:ext>
            </a:extLst>
          </p:cNvPr>
          <p:cNvSpPr txBox="1">
            <a:spLocks/>
          </p:cNvSpPr>
          <p:nvPr/>
        </p:nvSpPr>
        <p:spPr>
          <a:xfrm>
            <a:off x="704030" y="1181150"/>
            <a:ext cx="10799989" cy="5364000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lnSpc>
                <a:spcPct val="150000"/>
              </a:lnSpc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50000"/>
              </a:lnSpc>
              <a:spcAft>
                <a:spcPts val="1800"/>
              </a:spcAft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r>
              <a:rPr lang="pt-BR" sz="1200" dirty="0">
                <a:solidFill>
                  <a:srgbClr val="ED7D31"/>
                </a:solidFill>
                <a:latin typeface="Aptos" panose="020B0004020202020204" pitchFamily="34" charset="0"/>
              </a:rPr>
              <a:t>2.1 Obrigações Tributárias </a:t>
            </a:r>
          </a:p>
          <a:p>
            <a:pPr>
              <a:spcAft>
                <a:spcPts val="0"/>
              </a:spcAft>
            </a:pP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 grupo “Obrigações Tributárias” representa os valores relacionados a tributos incidentes sobre operações financeiras, serviços e remunerações, cujos recolhimentos estão previstos conforme prazos legais estabelecidos pelos entes tributantes.</a:t>
            </a: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endParaRPr lang="pt-BR" sz="120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 agrupamento apresentava saldo contábil de R$ 77,7 mil, com predominância das rubricas “Imposto de Renda a Recolher”, que representava 45% do total, e “COFINS a Recolher”, correspondente a 25,7%. No período, registrou-se acréscimo de R$ 474,50, decorrente dos aumentos em “COFINS a Recolher”, de R$ 390,00, e em “PIS a Recolher”, no valor de R$ 84,50.</a:t>
            </a:r>
          </a:p>
          <a:p>
            <a:pPr>
              <a:spcAft>
                <a:spcPts val="1200"/>
              </a:spcAft>
            </a:pP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Em consulta realizada ao </a:t>
            </a:r>
            <a:r>
              <a:rPr lang="pt-BR" sz="1200" i="1" dirty="0">
                <a:solidFill>
                  <a:schemeClr val="tx1"/>
                </a:solidFill>
                <a:latin typeface="Aptos" panose="020B0004020202020204" pitchFamily="34" charset="0"/>
              </a:rPr>
              <a:t>site</a:t>
            </a: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 da PGFN em 08/04/2026, a Administração Judicial verificou que a Recuperanda possuía o montante de R$ 8,8 milhões  inscrito em dívida ativa. Desse total, R$ 105,3 mil referiam-se a “Tributário – Demais Débitos” e R$ 8,7 milhões a “Tributário – Previdenciário”.</a:t>
            </a:r>
          </a:p>
          <a:p>
            <a:r>
              <a:rPr lang="pt-BR" sz="1200" dirty="0">
                <a:solidFill>
                  <a:srgbClr val="F47A44"/>
                </a:solidFill>
                <a:latin typeface="Aptos" panose="020B0004020202020204" pitchFamily="34" charset="0"/>
              </a:rPr>
              <a:t>2.2 Patrimônio Líquido</a:t>
            </a:r>
          </a:p>
          <a:p>
            <a:pPr>
              <a:defRPr/>
            </a:pP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O Patrimônio Líquido mostra quanto realmente pertence à Empresa depois de subtrair tudo o que ela deve (passivos) de tudo o que ela tem (ativos). </a:t>
            </a:r>
          </a:p>
          <a:p>
            <a:pPr>
              <a:defRPr/>
            </a:pPr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Quando esse valor é positivo, conforme demonstrado no período (R$ 5,7 milhões), significa que a Empresa tem mais bens e direitos do que dívidas.</a:t>
            </a:r>
          </a:p>
          <a:p>
            <a:r>
              <a:rPr lang="pt-BR" sz="1200" dirty="0">
                <a:solidFill>
                  <a:schemeClr val="tx1"/>
                </a:solidFill>
                <a:latin typeface="Aptos" panose="020B0004020202020204" pitchFamily="34" charset="0"/>
              </a:rPr>
              <a:t>No exercício corrente, a Recuperanda apurou resultado negativo de -R$ 8,6 mil; contudo, o Patrimônio Líquido se manteve positivo, em razão dos lucros acumulados (R$ 5,7 milhões) e do “Capital Social” (R$ 14 mil) permanecerem em valor superior ao prejuízo do exercício.</a:t>
            </a: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DC35CBF0-398F-039F-C283-5C861AC80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22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6A9BFCDB-A00E-55E4-3FC6-404AD011E5E1}"/>
              </a:ext>
            </a:extLst>
          </p:cNvPr>
          <p:cNvSpPr txBox="1"/>
          <p:nvPr/>
        </p:nvSpPr>
        <p:spPr>
          <a:xfrm>
            <a:off x="391548" y="473462"/>
            <a:ext cx="105294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8. Análise das demonstrações econômico-financeiras | Frigorífico São Miguel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b) Passivo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692EE829-D44A-98B2-20D4-CDDA634A1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923204"/>
              </p:ext>
            </p:extLst>
          </p:nvPr>
        </p:nvGraphicFramePr>
        <p:xfrm>
          <a:off x="786800" y="4809014"/>
          <a:ext cx="5067300" cy="1127760"/>
        </p:xfrm>
        <a:graphic>
          <a:graphicData uri="http://schemas.openxmlformats.org/drawingml/2006/table">
            <a:tbl>
              <a:tblPr/>
              <a:tblGrid>
                <a:gridCol w="3086100">
                  <a:extLst>
                    <a:ext uri="{9D8B030D-6E8A-4147-A177-3AD203B41FA5}">
                      <a16:colId xmlns:a16="http://schemas.microsoft.com/office/drawing/2014/main" val="3875542855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3254219433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1604395419"/>
                    </a:ext>
                  </a:extLst>
                </a:gridCol>
              </a:tblGrid>
              <a:tr h="18288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OBRIGAÇÕES TRIBUTÁRIAS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07155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IMPOSTO DE RENDA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35.016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35.016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931393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CONTRIBUIÇÃO SOCIAL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18.074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18.074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824282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PIS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4.563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4.648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673232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COFINS A RECOLHER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19.606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19.996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8390796"/>
                  </a:ext>
                </a:extLst>
              </a:tr>
              <a:tr h="1828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TOTAL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77.260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77.734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57153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873480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E3897-C7F7-8B80-1722-1770FE778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4">
            <a:extLst>
              <a:ext uri="{FF2B5EF4-FFF2-40B4-BE49-F238E27FC236}">
                <a16:creationId xmlns:a16="http://schemas.microsoft.com/office/drawing/2014/main" id="{7007BB14-6A5F-D34D-F29F-12F68793087B}"/>
              </a:ext>
            </a:extLst>
          </p:cNvPr>
          <p:cNvSpPr txBox="1">
            <a:spLocks/>
          </p:cNvSpPr>
          <p:nvPr/>
        </p:nvSpPr>
        <p:spPr>
          <a:xfrm>
            <a:off x="704058" y="1181150"/>
            <a:ext cx="10799963" cy="5400000"/>
          </a:xfrm>
          <a:prstGeom prst="rect">
            <a:avLst/>
          </a:prstGeom>
          <a:noFill/>
        </p:spPr>
        <p:txBody>
          <a:bodyPr wrap="square" numCol="2" spcCol="548640" rtlCol="0">
            <a:spAutoFit/>
          </a:bodyPr>
          <a:lstStyle>
            <a:defPPr>
              <a:defRPr lang="en-US"/>
            </a:defPPr>
            <a:lvl1pPr algn="just">
              <a:lnSpc>
                <a:spcPct val="130000"/>
              </a:lnSpc>
              <a:spcAft>
                <a:spcPts val="600"/>
              </a:spcAft>
              <a:buSzPct val="120000"/>
              <a:defRPr sz="1400">
                <a:solidFill>
                  <a:srgbClr val="4D4D4C"/>
                </a:solidFill>
                <a:latin typeface="AmsiProNarw-Light" panose="020B0A06020201010104" pitchFamily="34" charset="0"/>
              </a:defRPr>
            </a:lvl1pPr>
          </a:lstStyle>
          <a:p>
            <a:pPr algn="just">
              <a:lnSpc>
                <a:spcPct val="130000"/>
              </a:lnSpc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b="1" noProof="0" dirty="0">
              <a:solidFill>
                <a:srgbClr val="ED7D31"/>
              </a:solidFill>
              <a:latin typeface="Aptos" panose="020B0004020202020204" pitchFamily="34" charset="0"/>
            </a:endParaRPr>
          </a:p>
          <a:p>
            <a:r>
              <a:rPr lang="pt-BR" sz="1200" b="1" noProof="0" dirty="0">
                <a:solidFill>
                  <a:srgbClr val="ED7D31"/>
                </a:solidFill>
                <a:latin typeface="Aptos" panose="020B0004020202020204" pitchFamily="34" charset="0"/>
              </a:rPr>
              <a:t>Notas Explicativas   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Na competência analisada, a Receita Operacional Bruta manteve-se estável em R$ 13 mil, proveniente de “Locações em geral”. Após deduções de R$ 474,50, a Receita Operacional Líquida totalizou R$ 12,5 mil.</a:t>
            </a:r>
          </a:p>
          <a:p>
            <a:pPr>
              <a:defRPr/>
            </a:pP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>
              <a:defRPr/>
            </a:pPr>
            <a:endParaRPr lang="pt-BR" sz="1200" dirty="0">
              <a:solidFill>
                <a:schemeClr val="tx1"/>
              </a:solidFill>
              <a:latin typeface="Aptos" panose="020B0004020202020204" pitchFamily="34" charset="0"/>
              <a:ea typeface="Calibri"/>
              <a:cs typeface="Calibri"/>
            </a:endParaRP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O Resultado Bruto permaneceu positivo no mesmo montante, refletindo Margem Bruta de 100%, em razão da ausência de custos operacionais registrados.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As Despesas Operacionais, compostas exclusivamente por despesas administrativas, somaram R$ 16,7 mil, decorrentes, principalmente, das depreciações do ativo “Imobilizado”. Por consequência, foi apurado Resultado Operacional negativo de R$ 4,2 mil, com Margem Operacional de -33,3%.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No âmbito financeiro, registraram-se despesas bancárias e IOF no total de R$ 121,59 no período.</a:t>
            </a:r>
          </a:p>
          <a:p>
            <a:pPr>
              <a:defRPr/>
            </a:pPr>
            <a:r>
              <a:rPr lang="pt-BR" sz="1200" noProof="0" dirty="0">
                <a:solidFill>
                  <a:schemeClr val="tx1"/>
                </a:solidFill>
                <a:latin typeface="Aptos" panose="020B0004020202020204" pitchFamily="34" charset="0"/>
                <a:ea typeface="Calibri"/>
                <a:cs typeface="Calibri"/>
              </a:rPr>
              <a:t>Assim, o Resultado Líquido foi negativo em R$ 4,3 mil, com Margem Líquida de -34,2%.</a:t>
            </a:r>
            <a:endParaRPr lang="pt-BR" sz="1200" noProof="0" dirty="0">
              <a:solidFill>
                <a:schemeClr val="tx1"/>
              </a:solidFill>
              <a:latin typeface="Aptos" panose="020B0004020202020204" pitchFamily="34" charset="0"/>
            </a:endParaRPr>
          </a:p>
        </p:txBody>
      </p:sp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D1349E0F-1C1F-2843-7FFD-CE00C6F227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23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BEE28FC6-4AEF-8BCA-E96D-C51AC88FAB67}"/>
              </a:ext>
            </a:extLst>
          </p:cNvPr>
          <p:cNvSpPr txBox="1"/>
          <p:nvPr/>
        </p:nvSpPr>
        <p:spPr>
          <a:xfrm>
            <a:off x="391548" y="473462"/>
            <a:ext cx="105294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8. Análise das demonstrações econômico-financeiras | Frigorífico São Miguel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c) DRE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D3EBD1DB-0362-B53D-D034-E283D6F72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4702185"/>
              </p:ext>
            </p:extLst>
          </p:nvPr>
        </p:nvGraphicFramePr>
        <p:xfrm>
          <a:off x="786799" y="1290774"/>
          <a:ext cx="5039835" cy="3238500"/>
        </p:xfrm>
        <a:graphic>
          <a:graphicData uri="http://schemas.openxmlformats.org/drawingml/2006/table">
            <a:tbl>
              <a:tblPr/>
              <a:tblGrid>
                <a:gridCol w="2903383">
                  <a:extLst>
                    <a:ext uri="{9D8B030D-6E8A-4147-A177-3AD203B41FA5}">
                      <a16:colId xmlns:a16="http://schemas.microsoft.com/office/drawing/2014/main" val="1407470023"/>
                    </a:ext>
                  </a:extLst>
                </a:gridCol>
                <a:gridCol w="1068226">
                  <a:extLst>
                    <a:ext uri="{9D8B030D-6E8A-4147-A177-3AD203B41FA5}">
                      <a16:colId xmlns:a16="http://schemas.microsoft.com/office/drawing/2014/main" val="1481432734"/>
                    </a:ext>
                  </a:extLst>
                </a:gridCol>
                <a:gridCol w="1068226">
                  <a:extLst>
                    <a:ext uri="{9D8B030D-6E8A-4147-A177-3AD203B41FA5}">
                      <a16:colId xmlns:a16="http://schemas.microsoft.com/office/drawing/2014/main" val="894675156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DRE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JAN/26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FEV/26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9713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238405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RECEITA OPERACIONAL BRUTA   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13.000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7C7A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845262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(-) DEDUÇÕES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(475)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(475)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064135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RECEITA LIQUIDA OPERACIONAL 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12.526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12.526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96389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CUSTOS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-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153613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LUCRO BRUTO OPERACIONAL                                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12.526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12.526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961559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MARGEM BRUTA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69467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DESPESAS OPERACIONAIS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(16.693)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(16.693)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61246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DESPESAS ADMINISTRATIVAS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(16.693)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(16.693)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209074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OPERACIONAL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(4.168)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(4.168)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075837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MARGEM OPERACIONAL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-33,3%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595959"/>
                          </a:solidFill>
                          <a:effectLst/>
                          <a:latin typeface="Aptos" panose="020B0004020202020204" pitchFamily="34" charset="0"/>
                        </a:rPr>
                        <a:t>-33,3%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639256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FINANCEIRO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(115)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(121)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14024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RECEITAS FINANCEIRAS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5860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DESPESAS FINANCEIRAS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(123)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(122)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968369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RESULTADO ANTES DOS IMPOSTOS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(4.282)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1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(4.289)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BE2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454098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R E S U L T A D O   L I Q U I D 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(4.282)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1" i="0" u="none" strike="noStrike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(4.289)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84722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404040"/>
                          </a:solidFill>
                          <a:effectLst/>
                          <a:latin typeface="Aptos" panose="020B0004020202020204" pitchFamily="34" charset="0"/>
                        </a:rPr>
                        <a:t>MARGEM LÍQUIDA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>
                          <a:solidFill>
                            <a:srgbClr val="404040"/>
                          </a:solidFill>
                          <a:effectLst/>
                          <a:latin typeface="Aptos" panose="020B0004020202020204" pitchFamily="34" charset="0"/>
                        </a:rPr>
                        <a:t>-34,2%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b="0" i="1" u="none" strike="noStrike" dirty="0">
                          <a:solidFill>
                            <a:srgbClr val="404040"/>
                          </a:solidFill>
                          <a:effectLst/>
                          <a:latin typeface="Aptos" panose="020B0004020202020204" pitchFamily="34" charset="0"/>
                        </a:rPr>
                        <a:t>-34,2%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A98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32641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88498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3871DB-7BE1-9BA3-9E6C-836F87819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4">
            <a:extLst>
              <a:ext uri="{FF2B5EF4-FFF2-40B4-BE49-F238E27FC236}">
                <a16:creationId xmlns:a16="http://schemas.microsoft.com/office/drawing/2014/main" id="{B1F8215A-4DD3-32FF-EC85-77D561E9BBE6}"/>
              </a:ext>
            </a:extLst>
          </p:cNvPr>
          <p:cNvSpPr txBox="1"/>
          <p:nvPr/>
        </p:nvSpPr>
        <p:spPr>
          <a:xfrm>
            <a:off x="696000" y="1184557"/>
            <a:ext cx="10800000" cy="540000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buSzPct val="120000"/>
            </a:pPr>
            <a:endParaRPr lang="pt-BR" sz="1200" noProof="0" dirty="0">
              <a:solidFill>
                <a:srgbClr val="F47A44"/>
              </a:solidFill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Liquidez Corrente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O índice de “Liquidez Corrente” mede a capacidade da Recuperanda de honrar suas obrigações de curto prazo com os ativos disponíveis no mesmo período, sendo calculado pela razão entre o Ativo Circulante e o Passivo Circulante. Valores iguais ou superiores a 100% indicam capacidade plena de pagamento das dívidas de curto prazo, enquanto valores inferiores a esse patamar demonstram a necessidade de atenção.</a:t>
            </a:r>
          </a:p>
          <a:p>
            <a:pPr algn="just">
              <a:lnSpc>
                <a:spcPct val="130000"/>
              </a:lnSpc>
              <a:spcAft>
                <a:spcPts val="12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No período, o índice passou de 23,8% para 23,7%, evidenciando leve deterioração na capacidade de pagamento imediato. O resultado indica que a Empresa não dispõe de ativos circulantes suficientes para cobrir suas obrigações de curto prazo, condição que se agravou no período e reforça a necessidade de acompanhamento contínuo da liquidez.</a:t>
            </a:r>
            <a:endParaRPr lang="pt-BR" sz="1200" noProof="0" dirty="0"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Liquidez Seca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Diferentemente do índice de “Liquidez Corrente”, que considera todos os ativos circulantes, o indicador de “Liquidez Seca” avalia a capacidade da Recuperanda de honrar suas obrigações de curto prazo sem depender da realização dos estoques. É calculado pela razão entre o Ativo Circulante, excluídos os estoques, e o Passivo Circulante, oferecendo, assim, uma visão mais conservadora da liquidez.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No caso em tela, considerando a ausência de estoques, o indicador apresentou o mesmo resultado da “Liquidez Corrente”, marcando 23,7%.</a:t>
            </a:r>
            <a:endParaRPr lang="pt-BR" sz="1200" noProof="0" dirty="0"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graphicFrame>
        <p:nvGraphicFramePr>
          <p:cNvPr id="4" name="Gráfico 3" hidden="1">
            <a:extLst>
              <a:ext uri="{FF2B5EF4-FFF2-40B4-BE49-F238E27FC236}">
                <a16:creationId xmlns:a16="http://schemas.microsoft.com/office/drawing/2014/main" id="{AD8205A7-FF13-4335-8004-2FC373E155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58593147"/>
              </p:ext>
            </p:extLst>
          </p:nvPr>
        </p:nvGraphicFramePr>
        <p:xfrm>
          <a:off x="695998" y="1272499"/>
          <a:ext cx="5112520" cy="2710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F5F24112-D67C-9000-D655-474F575F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24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7" name="TextBox 22">
            <a:extLst>
              <a:ext uri="{FF2B5EF4-FFF2-40B4-BE49-F238E27FC236}">
                <a16:creationId xmlns:a16="http://schemas.microsoft.com/office/drawing/2014/main" id="{66248A60-0918-5B21-D7F9-2470DE3A413F}"/>
              </a:ext>
            </a:extLst>
          </p:cNvPr>
          <p:cNvSpPr txBox="1"/>
          <p:nvPr/>
        </p:nvSpPr>
        <p:spPr>
          <a:xfrm>
            <a:off x="391548" y="473462"/>
            <a:ext cx="105294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8. Análise das demonstrações econômico-financeiras | Frigorífico São Miguel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d) Indicadores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3" name="Gráfico 2">
            <a:extLst>
              <a:ext uri="{FF2B5EF4-FFF2-40B4-BE49-F238E27FC236}">
                <a16:creationId xmlns:a16="http://schemas.microsoft.com/office/drawing/2014/main" id="{AD8205A7-FF13-4335-8004-2FC373E1559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02062961"/>
              </p:ext>
            </p:extLst>
          </p:nvPr>
        </p:nvGraphicFramePr>
        <p:xfrm>
          <a:off x="800100" y="1270282"/>
          <a:ext cx="5057775" cy="32804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5727993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C2E36E-EA35-963C-9CB6-0F089002D8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Número de Slide 7">
            <a:extLst>
              <a:ext uri="{FF2B5EF4-FFF2-40B4-BE49-F238E27FC236}">
                <a16:creationId xmlns:a16="http://schemas.microsoft.com/office/drawing/2014/main" id="{69E9599C-A1CE-C50D-D752-C050D5633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92542" y="6521753"/>
            <a:ext cx="250389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25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E8B1743-9C88-1904-9AF5-E5BE846F85DD}"/>
              </a:ext>
            </a:extLst>
          </p:cNvPr>
          <p:cNvSpPr txBox="1">
            <a:spLocks/>
          </p:cNvSpPr>
          <p:nvPr/>
        </p:nvSpPr>
        <p:spPr>
          <a:xfrm>
            <a:off x="696000" y="1192907"/>
            <a:ext cx="10800000" cy="5400000"/>
          </a:xfrm>
          <a:prstGeom prst="rect">
            <a:avLst/>
          </a:prstGeom>
          <a:noFill/>
        </p:spPr>
        <p:txBody>
          <a:bodyPr wrap="square" lIns="91440" tIns="45720" rIns="91440" bIns="45720" numCol="2" spcCol="548640" rtlCol="0" anchor="t">
            <a:spAutoFit/>
          </a:bodyPr>
          <a:lstStyle/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Liquidez Geral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Calibri"/>
                <a:cs typeface="Calibri"/>
              </a:rPr>
              <a:t>O índice de “Liquidez Geral” avalia a capacidade da Recuperanda de honrar todas as suas obrigações — de curto e longo prazos — utilizando os ativos realizáveis nesses mesmos horizontes. É calculado pela razão entre a soma do Ativo Circulante e do Realizável a Longo Prazo e a soma do Passivo Circulante e do Exigível a Longo Prazo. Esse indicador oferece uma visão mais abrangente da situação financeira da Empresa, ao considerar compromissos futuros.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kumimoji="0" lang="pt-BR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/>
                <a:ea typeface="Calibri"/>
                <a:cs typeface="Calibri"/>
              </a:rPr>
              <a:t>O indicador apresentou crescimento no ciclo analisado, encerrando a competência em 999,2%. Assim, o índice manteve-se em patamar substancialmente elevado, indicando que a Recuperanda dispõe de ativos suficientes para cobrir, com ampla margem, a totalidade de suas obrigações. Tal desempenho é influenciado, principalmente, pelo volume de ativos classificados no longo prazo.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lang="pt-BR" sz="1200" noProof="0" dirty="0"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lang="pt-BR" sz="1200" noProof="0" dirty="0"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lang="pt-BR" sz="1200" dirty="0">
              <a:latin typeface="Aptos" panose="020B0004020202020204" pitchFamily="34" charset="0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endParaRPr kumimoji="0" lang="pt-BR" sz="12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</a:pPr>
            <a:r>
              <a:rPr lang="pt-BR" sz="1200" noProof="0" dirty="0">
                <a:solidFill>
                  <a:srgbClr val="F47A44"/>
                </a:solidFill>
                <a:latin typeface="Aptos" panose="020B0004020202020204" pitchFamily="34" charset="0"/>
              </a:rPr>
              <a:t>Endividamento Geral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O índice de “Endividamento Geral” mede o grau de dependência da Recuperanda em relação ao capital de terceiros, sendo calculado pela razão entre o Passivo Total (Circulante e Não-Circulante) e o Ativo Total. Esse indicador revela qual parcela dos ativos é financiada por dívidas, permitindo avaliar o nível de alavancagem financeira e os riscos associados à estrutura de capital.</a:t>
            </a:r>
          </a:p>
          <a:p>
            <a:pPr algn="just">
              <a:lnSpc>
                <a:spcPct val="130000"/>
              </a:lnSpc>
              <a:spcAft>
                <a:spcPts val="600"/>
              </a:spcAft>
              <a:buSzPct val="120000"/>
              <a:defRPr/>
            </a:pPr>
            <a:r>
              <a:rPr lang="pt-BR" sz="1200" noProof="0" dirty="0">
                <a:latin typeface="Aptos"/>
                <a:ea typeface="Calibri"/>
                <a:cs typeface="Calibri"/>
              </a:rPr>
              <a:t>O indicador evoluiu para 1,5%, evidenciando nível extremamente baixo de endividamento. O resultado indica que a Empresa apresenta reduzida dependência de capital de terceiros, com estrutura de financiamento predominantemente baseada em recursos próprios, em linha com a ausência de obrigações relevantes junto a fornecedores e instituições financeiras.</a:t>
            </a:r>
            <a:endParaRPr lang="pt-BR" sz="1200" noProof="0" dirty="0">
              <a:latin typeface="Aptos"/>
            </a:endParaRPr>
          </a:p>
        </p:txBody>
      </p:sp>
      <p:sp>
        <p:nvSpPr>
          <p:cNvPr id="4" name="TextBox 22">
            <a:extLst>
              <a:ext uri="{FF2B5EF4-FFF2-40B4-BE49-F238E27FC236}">
                <a16:creationId xmlns:a16="http://schemas.microsoft.com/office/drawing/2014/main" id="{58D4B9EC-3F47-07BE-C67E-AA469F961F37}"/>
              </a:ext>
            </a:extLst>
          </p:cNvPr>
          <p:cNvSpPr txBox="1"/>
          <p:nvPr/>
        </p:nvSpPr>
        <p:spPr>
          <a:xfrm>
            <a:off x="391548" y="473462"/>
            <a:ext cx="10529493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8. Análise das demonstrações econômico-financeiras | Frigorífico São Miguel Ltda. </a:t>
            </a:r>
          </a:p>
          <a:p>
            <a:pPr marL="216000"/>
            <a:r>
              <a:rPr lang="pt-BR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d) Indicadores</a:t>
            </a:r>
            <a:endParaRPr lang="pt-BR" sz="20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5513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BBB6578-2ADB-A1BF-5E2E-21F6BE76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0406" y="6521753"/>
            <a:ext cx="322525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26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60CE9DE-6298-11A4-560B-BBAA97589F6A}"/>
              </a:ext>
            </a:extLst>
          </p:cNvPr>
          <p:cNvSpPr txBox="1">
            <a:spLocks/>
          </p:cNvSpPr>
          <p:nvPr/>
        </p:nvSpPr>
        <p:spPr>
          <a:xfrm>
            <a:off x="696000" y="1173436"/>
            <a:ext cx="10800000" cy="6480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Documentação suporte contábil/financeira solicitada mensalmente à Recuperanda para elaboração dos relatórios, considerando os 10 (dez) itens abaixo:</a:t>
            </a:r>
          </a:p>
          <a:p>
            <a:pPr>
              <a:lnSpc>
                <a:spcPct val="150000"/>
              </a:lnSpc>
            </a:pPr>
            <a:endParaRPr lang="pt-BR" sz="12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F84F072-C40B-B249-E331-191B174DF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9403649"/>
              </p:ext>
            </p:extLst>
          </p:nvPr>
        </p:nvGraphicFramePr>
        <p:xfrm>
          <a:off x="960607" y="1918252"/>
          <a:ext cx="10270787" cy="4325737"/>
        </p:xfrm>
        <a:graphic>
          <a:graphicData uri="http://schemas.openxmlformats.org/drawingml/2006/table">
            <a:tbl>
              <a:tblPr/>
              <a:tblGrid>
                <a:gridCol w="6371183">
                  <a:extLst>
                    <a:ext uri="{9D8B030D-6E8A-4147-A177-3AD203B41FA5}">
                      <a16:colId xmlns:a16="http://schemas.microsoft.com/office/drawing/2014/main" val="343054926"/>
                    </a:ext>
                  </a:extLst>
                </a:gridCol>
                <a:gridCol w="1839955">
                  <a:extLst>
                    <a:ext uri="{9D8B030D-6E8A-4147-A177-3AD203B41FA5}">
                      <a16:colId xmlns:a16="http://schemas.microsoft.com/office/drawing/2014/main" val="71342412"/>
                    </a:ext>
                  </a:extLst>
                </a:gridCol>
                <a:gridCol w="2059649">
                  <a:extLst>
                    <a:ext uri="{9D8B030D-6E8A-4147-A177-3AD203B41FA5}">
                      <a16:colId xmlns:a16="http://schemas.microsoft.com/office/drawing/2014/main" val="1586945561"/>
                    </a:ext>
                  </a:extLst>
                </a:gridCol>
              </a:tblGrid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Checklist documentações contábil/financeira | Frigofar Indústria de Alimentos Ltda.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72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Enviado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72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Não enviado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72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538124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 Balancetes contábeis (Excel e PDF)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        </a:t>
                      </a:r>
                      <a:endParaRPr lang="pt-BR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88117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Analítico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785826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Sintético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779289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 Razão contábil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453321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 Extratos bancários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Parcial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727443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 Relação de admissões e demissões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816409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 Comprovações rescisórias (termo e pagamento)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237515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6. Passivo extraconcursal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420909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 Parcelamentos tributários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530115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 Obrigações vencidas/em atraso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193146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9. Sped contábil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786204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10. SPED's federais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378970"/>
                  </a:ext>
                </a:extLst>
              </a:tr>
            </a:tbl>
          </a:graphicData>
        </a:graphic>
      </p:graphicFrame>
      <p:sp>
        <p:nvSpPr>
          <p:cNvPr id="3" name="TextBox 22">
            <a:extLst>
              <a:ext uri="{FF2B5EF4-FFF2-40B4-BE49-F238E27FC236}">
                <a16:creationId xmlns:a16="http://schemas.microsoft.com/office/drawing/2014/main" id="{00AB05E7-FF22-233A-627B-C376054EB46C}"/>
              </a:ext>
            </a:extLst>
          </p:cNvPr>
          <p:cNvSpPr txBox="1"/>
          <p:nvPr/>
        </p:nvSpPr>
        <p:spPr>
          <a:xfrm>
            <a:off x="391548" y="473462"/>
            <a:ext cx="10529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9. Checklist</a:t>
            </a:r>
          </a:p>
        </p:txBody>
      </p:sp>
    </p:spTree>
    <p:extLst>
      <p:ext uri="{BB962C8B-B14F-4D97-AF65-F5344CB8AC3E}">
        <p14:creationId xmlns:p14="http://schemas.microsoft.com/office/powerpoint/2010/main" val="38361538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ço Reservado para Número de Slide 7">
            <a:extLst>
              <a:ext uri="{FF2B5EF4-FFF2-40B4-BE49-F238E27FC236}">
                <a16:creationId xmlns:a16="http://schemas.microsoft.com/office/drawing/2014/main" id="{9BBB6578-2ADB-A1BF-5E2E-21F6BE76D4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20406" y="6521753"/>
            <a:ext cx="322525" cy="246221"/>
          </a:xfrm>
        </p:spPr>
        <p:txBody>
          <a:bodyPr wrap="none">
            <a:spAutoFit/>
          </a:bodyPr>
          <a:lstStyle/>
          <a:p>
            <a:fld id="{657E2ADB-13F1-1B49-B095-532E0B516969}" type="slidenum">
              <a:rPr lang="pt-BR" sz="1000" noProof="0" smtClean="0">
                <a:solidFill>
                  <a:srgbClr val="E57246"/>
                </a:solidFill>
              </a:rPr>
              <a:pPr/>
              <a:t>27</a:t>
            </a:fld>
            <a:endParaRPr lang="pt-BR" sz="1000" noProof="0" dirty="0">
              <a:solidFill>
                <a:srgbClr val="E57246"/>
              </a:solidFill>
            </a:endParaRPr>
          </a:p>
        </p:txBody>
      </p:sp>
      <p:sp>
        <p:nvSpPr>
          <p:cNvPr id="3" name="TextBox 22">
            <a:extLst>
              <a:ext uri="{FF2B5EF4-FFF2-40B4-BE49-F238E27FC236}">
                <a16:creationId xmlns:a16="http://schemas.microsoft.com/office/drawing/2014/main" id="{E6F2EAE8-D953-6083-AEAA-4FBBE7F399D5}"/>
              </a:ext>
            </a:extLst>
          </p:cNvPr>
          <p:cNvSpPr txBox="1"/>
          <p:nvPr/>
        </p:nvSpPr>
        <p:spPr>
          <a:xfrm>
            <a:off x="391548" y="473462"/>
            <a:ext cx="105294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9. Checklist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E0E76FE-A2E8-A038-0E4A-050C6E75EE88}"/>
              </a:ext>
            </a:extLst>
          </p:cNvPr>
          <p:cNvSpPr txBox="1">
            <a:spLocks/>
          </p:cNvSpPr>
          <p:nvPr/>
        </p:nvSpPr>
        <p:spPr>
          <a:xfrm>
            <a:off x="696000" y="1173436"/>
            <a:ext cx="10800000" cy="648000"/>
          </a:xfrm>
          <a:prstGeom prst="rect">
            <a:avLst/>
          </a:prstGeom>
        </p:spPr>
        <p:txBody>
          <a:bodyPr lIns="91440" tIns="45720" rIns="91440" bIns="45720" anchor="t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buNone/>
            </a:pPr>
            <a:r>
              <a:rPr lang="pt-BR" sz="1200" b="1" noProof="0" dirty="0">
                <a:solidFill>
                  <a:srgbClr val="E57246"/>
                </a:solidFill>
                <a:latin typeface="Aptos" panose="020B0004020202020204" pitchFamily="34" charset="0"/>
              </a:rPr>
              <a:t>Documentação suporte contábil/financeira solicitada mensalmente à Recuperanda para elaboração dos relatórios, considerando os 8 (oito) itens abaixo:</a:t>
            </a:r>
          </a:p>
          <a:p>
            <a:pPr>
              <a:lnSpc>
                <a:spcPct val="150000"/>
              </a:lnSpc>
            </a:pPr>
            <a:endParaRPr lang="pt-BR" sz="1200" b="1" noProof="0" dirty="0">
              <a:solidFill>
                <a:srgbClr val="E57246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DF84F072-C40B-B249-E331-191B174DF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5795190"/>
              </p:ext>
            </p:extLst>
          </p:nvPr>
        </p:nvGraphicFramePr>
        <p:xfrm>
          <a:off x="960606" y="1918252"/>
          <a:ext cx="10270787" cy="3660239"/>
        </p:xfrm>
        <a:graphic>
          <a:graphicData uri="http://schemas.openxmlformats.org/drawingml/2006/table">
            <a:tbl>
              <a:tblPr/>
              <a:tblGrid>
                <a:gridCol w="6371183">
                  <a:extLst>
                    <a:ext uri="{9D8B030D-6E8A-4147-A177-3AD203B41FA5}">
                      <a16:colId xmlns:a16="http://schemas.microsoft.com/office/drawing/2014/main" val="343054926"/>
                    </a:ext>
                  </a:extLst>
                </a:gridCol>
                <a:gridCol w="1839955">
                  <a:extLst>
                    <a:ext uri="{9D8B030D-6E8A-4147-A177-3AD203B41FA5}">
                      <a16:colId xmlns:a16="http://schemas.microsoft.com/office/drawing/2014/main" val="71342412"/>
                    </a:ext>
                  </a:extLst>
                </a:gridCol>
                <a:gridCol w="2059649">
                  <a:extLst>
                    <a:ext uri="{9D8B030D-6E8A-4147-A177-3AD203B41FA5}">
                      <a16:colId xmlns:a16="http://schemas.microsoft.com/office/drawing/2014/main" val="1586945561"/>
                    </a:ext>
                  </a:extLst>
                </a:gridCol>
              </a:tblGrid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Checklist documentações contábil/financeira | Frigorífico São Miguel Ltda. 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72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Enviado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72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noProof="0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Não enviado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724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1538124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1. Balancetes contábeis (Excel e PDF)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                         </a:t>
                      </a:r>
                      <a:endParaRPr lang="pt-BR" sz="1100" b="0" i="0" u="none" strike="noStrike" kern="1200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1588117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Analítico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785826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Sintético</a:t>
                      </a:r>
                    </a:p>
                  </a:txBody>
                  <a:tcPr marL="857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779289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2. Razão contábil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453321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3. Extratos bancários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2727443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4. Passivo extraconcursal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420909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5. Parcelamentos tributários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2530115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6. Obrigações vencidas/em atraso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7193146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7. Sped contábil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DBD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4786204"/>
                  </a:ext>
                </a:extLst>
              </a:tr>
              <a:tr h="332749">
                <a:tc>
                  <a:txBody>
                    <a:bodyPr/>
                    <a:lstStyle/>
                    <a:p>
                      <a:pPr algn="l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8. SPED's federais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1100" b="0" i="0" u="none" strike="noStrike" noProof="0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0" i="0" u="none" strike="noStrike" noProof="0" dirty="0">
                          <a:solidFill>
                            <a:srgbClr val="000000"/>
                          </a:solidFill>
                          <a:effectLst/>
                          <a:latin typeface="Aptos" panose="020B0004020202020204" pitchFamily="34" charset="0"/>
                        </a:rPr>
                        <a:t>x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DEDE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43789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2772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numCol="2" spcCol="548640" rtlCol="0">
        <a:spAutoFit/>
      </a:bodyPr>
      <a:lstStyle>
        <a:defPPr marL="171450" indent="-171450" algn="just">
          <a:lnSpc>
            <a:spcPct val="150000"/>
          </a:lnSpc>
          <a:spcBef>
            <a:spcPts val="1200"/>
          </a:spcBef>
          <a:buClr>
            <a:srgbClr val="4D4D4C"/>
          </a:buClr>
          <a:buSzPct val="120000"/>
          <a:buFont typeface="Arial" panose="020B0604020202020204" pitchFamily="34" charset="0"/>
          <a:buChar char="•"/>
          <a:defRPr sz="1100" dirty="0">
            <a:solidFill>
              <a:srgbClr val="4D4D4C"/>
            </a:solidFill>
            <a:latin typeface="☞AMSIPRO-LIGHT" panose="020B0A06020201010104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Aptos Display" panose="0211000402020202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Aptos Narrow" panose="0211000402020202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  <a:ln w="2540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53f0830-9284-46ba-b50c-7af11b243988" xsi:nil="true"/>
    <lcf76f155ced4ddcb4097134ff3c332f xmlns="eaf0de04-a8cd-453a-99fd-40950b5ec692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10E6CE190346BC459D9AC19840A13DE6" ma:contentTypeVersion="16" ma:contentTypeDescription="Crie um novo documento." ma:contentTypeScope="" ma:versionID="3265f881551f7239863e3db24ac62c2b">
  <xsd:schema xmlns:xsd="http://www.w3.org/2001/XMLSchema" xmlns:xs="http://www.w3.org/2001/XMLSchema" xmlns:p="http://schemas.microsoft.com/office/2006/metadata/properties" xmlns:ns2="eaf0de04-a8cd-453a-99fd-40950b5ec692" xmlns:ns3="253f0830-9284-46ba-b50c-7af11b243988" targetNamespace="http://schemas.microsoft.com/office/2006/metadata/properties" ma:root="true" ma:fieldsID="df7c3f18b62ff63210ae257a4ca2647d" ns2:_="" ns3:_="">
    <xsd:import namespace="eaf0de04-a8cd-453a-99fd-40950b5ec692"/>
    <xsd:import namespace="253f0830-9284-46ba-b50c-7af11b2439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f0de04-a8cd-453a-99fd-40950b5ec6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Marcações de imagem" ma:readOnly="false" ma:fieldId="{5cf76f15-5ced-4ddc-b409-7134ff3c332f}" ma:taxonomyMulti="true" ma:sspId="9aac7f35-447a-4c29-afaa-7b8a7d32c9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3f0830-9284-46ba-b50c-7af11b24398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9da90b5-0bd0-496d-b81e-f6796832fb07}" ma:internalName="TaxCatchAll" ma:showField="CatchAllData" ma:web="253f0830-9284-46ba-b50c-7af11b2439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40AD316-CD3E-42A0-B366-1BE5DC2ECA9F}">
  <ds:schemaRefs>
    <ds:schemaRef ds:uri="http://www.w3.org/XML/1998/namespace"/>
    <ds:schemaRef ds:uri="eaf0de04-a8cd-453a-99fd-40950b5ec692"/>
    <ds:schemaRef ds:uri="http://schemas.openxmlformats.org/package/2006/metadata/core-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purl.org/dc/dcmitype/"/>
    <ds:schemaRef ds:uri="253f0830-9284-46ba-b50c-7af11b243988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5BE2B57B-952E-4E3A-A6D0-74C991DCFD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6C97085-4F87-42A1-91D5-D17EB7F6244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f0de04-a8cd-453a-99fd-40950b5ec692"/>
    <ds:schemaRef ds:uri="253f0830-9284-46ba-b50c-7af11b2439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2487</TotalTime>
  <Words>5487</Words>
  <Application>Microsoft Office PowerPoint</Application>
  <PresentationFormat>Widescreen</PresentationFormat>
  <Paragraphs>1007</Paragraphs>
  <Slides>27</Slides>
  <Notes>20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28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Pedro Correa Goya</cp:lastModifiedBy>
  <cp:revision>94</cp:revision>
  <cp:lastPrinted>2023-10-11T18:37:06Z</cp:lastPrinted>
  <dcterms:created xsi:type="dcterms:W3CDTF">2021-09-09T12:56:01Z</dcterms:created>
  <dcterms:modified xsi:type="dcterms:W3CDTF">2026-05-25T12:16:08Z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0x01010010E6CE190346BC459D9AC19840A13DE6</vt:lpwstr>
  </property>
</Properties>
</file>